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eja Benedik" initials="MB" lastIdx="1" clrIdx="0">
    <p:extLst>
      <p:ext uri="{19B8F6BF-5375-455C-9EA6-DF929625EA0E}">
        <p15:presenceInfo xmlns:p15="http://schemas.microsoft.com/office/powerpoint/2012/main" userId="S::mateja.benedik@osbicevje.onmicrosoft.com::851d7181-e020-40e1-a460-c4d67cf548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1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9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4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33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34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47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60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58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9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20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0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5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theprofessorswife.wordpress.com/2012/03/14/review-foam-and-fabrics-outlet/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1.jpeg"/><Relationship Id="rId9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hyperlink" Target="https://www.youtube.com/watch?v=IRaAwjDlYJk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s://www.youtube.com/watch?v=dvCp68lFLBU" TargetMode="External"/><Relationship Id="rId5" Type="http://schemas.openxmlformats.org/officeDocument/2006/relationships/hyperlink" Target="https://www.youtube.com/watch?v=qQtUk7vUEL4" TargetMode="External"/><Relationship Id="rId4" Type="http://schemas.openxmlformats.org/officeDocument/2006/relationships/image" Target="../media/image14.jpeg"/><Relationship Id="rId9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7.png"/><Relationship Id="rId5" Type="http://schemas.openxmlformats.org/officeDocument/2006/relationships/hyperlink" Target="https://www.youtube.com/watch?v=n4Ot1ooP2m4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gekrdS8e5I0" TargetMode="Externa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5.svg"/><Relationship Id="rId4" Type="http://schemas.openxmlformats.org/officeDocument/2006/relationships/image" Target="../media/image19.jpe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hyperlink" Target="https://www.youtube.com/watch?v=-NkDsAB-6YQ" TargetMode="External"/><Relationship Id="rId5" Type="http://schemas.openxmlformats.org/officeDocument/2006/relationships/hyperlink" Target="https://www.youtube.com/watch?v=xIyN7RJVua0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Slika, ki vsebuje besede megleno, ptica&#10;&#10;Opis je samodejno ustvarjen">
            <a:extLst>
              <a:ext uri="{FF2B5EF4-FFF2-40B4-BE49-F238E27FC236}">
                <a16:creationId xmlns:a16="http://schemas.microsoft.com/office/drawing/2014/main" id="{D97DDE0F-016E-4D6B-AE2F-B84305C73B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16070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31AA72D-30BA-4ABF-9389-177EA9C39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435" y="1694329"/>
            <a:ext cx="4785503" cy="3702863"/>
          </a:xfrm>
        </p:spPr>
        <p:txBody>
          <a:bodyPr anchor="t">
            <a:normAutofit/>
          </a:bodyPr>
          <a:lstStyle/>
          <a:p>
            <a:pPr algn="l"/>
            <a:r>
              <a:rPr lang="sl-SI" sz="4800" dirty="0"/>
              <a:t>KAKO NASTANE BLAGO?</a:t>
            </a:r>
          </a:p>
        </p:txBody>
      </p:sp>
      <p:pic>
        <p:nvPicPr>
          <p:cNvPr id="7" name="Slika 6" descr="Slika, ki vsebuje besede notranji, miza, strop, hrana&#10;&#10;Opis je samodejno ustvarjen">
            <a:extLst>
              <a:ext uri="{FF2B5EF4-FFF2-40B4-BE49-F238E27FC236}">
                <a16:creationId xmlns:a16="http://schemas.microsoft.com/office/drawing/2014/main" id="{9458D15B-792D-4ADE-A298-6887C9A7B7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4526" r="15585" b="-1"/>
          <a:stretch/>
        </p:blipFill>
        <p:spPr>
          <a:xfrm>
            <a:off x="6021086" y="544804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457229E8-67AD-46D7-9926-6BDDC6B56E00}"/>
              </a:ext>
            </a:extLst>
          </p:cNvPr>
          <p:cNvSpPr txBox="1"/>
          <p:nvPr/>
        </p:nvSpPr>
        <p:spPr>
          <a:xfrm>
            <a:off x="524434" y="5397192"/>
            <a:ext cx="4141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TEHNIŠKI DAN za učence 5. B</a:t>
            </a:r>
          </a:p>
          <a:p>
            <a:r>
              <a:rPr lang="sl-SI" dirty="0"/>
              <a:t>Mateja Benedik</a:t>
            </a:r>
          </a:p>
        </p:txBody>
      </p:sp>
      <p:pic>
        <p:nvPicPr>
          <p:cNvPr id="8" name="Videoposnetek 7">
            <a:hlinkClick r:id="" action="ppaction://media"/>
            <a:extLst>
              <a:ext uri="{FF2B5EF4-FFF2-40B4-BE49-F238E27FC236}">
                <a16:creationId xmlns:a16="http://schemas.microsoft.com/office/drawing/2014/main" id="{3B5CCA9A-9FE3-4E8F-9830-EB8D75CA6C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9206" y="5723007"/>
            <a:ext cx="1296139" cy="972105"/>
          </a:xfrm>
          <a:prstGeom prst="rect">
            <a:avLst/>
          </a:prstGeom>
        </p:spPr>
      </p:pic>
      <p:pic>
        <p:nvPicPr>
          <p:cNvPr id="11" name="Grafika 10" descr="Količina">
            <a:extLst>
              <a:ext uri="{FF2B5EF4-FFF2-40B4-BE49-F238E27FC236}">
                <a16:creationId xmlns:a16="http://schemas.microsoft.com/office/drawing/2014/main" id="{E4EA60B4-42CC-4F6E-A405-991AC91641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36224" y="5834863"/>
            <a:ext cx="682101" cy="6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17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7636"/>
    </mc:Choice>
    <mc:Fallback xmlns="">
      <p:transition spd="slow" advTm="37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EC39EFC2-97AE-4CA3-BAA2-FCD0FB3B5AD7}"/>
              </a:ext>
            </a:extLst>
          </p:cNvPr>
          <p:cNvSpPr/>
          <p:nvPr/>
        </p:nvSpPr>
        <p:spPr>
          <a:xfrm>
            <a:off x="8991968" y="1710736"/>
            <a:ext cx="2926080" cy="36205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l-SI" sz="3200" dirty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  <a:ea typeface="+mj-ea"/>
                <a:cs typeface="+mj-cs"/>
              </a:rPr>
              <a:t>To so: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  <a:ea typeface="+mj-ea"/>
                <a:cs typeface="+mj-cs"/>
              </a:rPr>
              <a:t>VLAKNOVINE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  <a:ea typeface="+mj-ea"/>
                <a:cs typeface="+mj-cs"/>
              </a:rPr>
              <a:t>TKANINE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  <a:ea typeface="+mj-ea"/>
                <a:cs typeface="+mj-cs"/>
              </a:rPr>
              <a:t>PLETIVO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  <a:ea typeface="+mj-ea"/>
                <a:cs typeface="+mj-cs"/>
              </a:rPr>
              <a:t>ČIPKE</a:t>
            </a:r>
            <a:r>
              <a:rPr lang="sl-SI" sz="3200" dirty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  <a:ea typeface="+mj-ea"/>
                <a:cs typeface="+mj-cs"/>
              </a:rPr>
              <a:t> in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Abadi" panose="020B0604020104020204" pitchFamily="34" charset="0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  <a:ea typeface="+mj-ea"/>
                <a:cs typeface="+mj-cs"/>
              </a:rPr>
              <a:t>VEZENINE</a:t>
            </a:r>
            <a:r>
              <a:rPr lang="sl-SI" sz="3200" dirty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  <a:ea typeface="+mj-ea"/>
                <a:cs typeface="+mj-cs"/>
              </a:rPr>
              <a:t>.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Abadi" panose="020B0604020104020204" pitchFamily="34" charset="0"/>
              <a:ea typeface="+mj-ea"/>
              <a:cs typeface="+mj-cs"/>
            </a:endParaRPr>
          </a:p>
        </p:txBody>
      </p:sp>
      <p:sp>
        <p:nvSpPr>
          <p:cNvPr id="93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026" name="Picture 2" descr="Metrsko blago Gramatex :: Informacija">
            <a:extLst>
              <a:ext uri="{FF2B5EF4-FFF2-40B4-BE49-F238E27FC236}">
                <a16:creationId xmlns:a16="http://schemas.microsoft.com/office/drawing/2014/main" id="{6E8FF77D-10E2-4D6D-A241-99F735BA4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9" r="1" b="1"/>
          <a:stretch/>
        </p:blipFill>
        <p:spPr bwMode="auto"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F1B7A406-3E8D-4D9B-AA85-4E68310CCBD9}"/>
              </a:ext>
            </a:extLst>
          </p:cNvPr>
          <p:cNvSpPr/>
          <p:nvPr/>
        </p:nvSpPr>
        <p:spPr>
          <a:xfrm>
            <a:off x="7192583" y="298228"/>
            <a:ext cx="4442242" cy="12772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l-SI" sz="4000" spc="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+mj-ea"/>
                <a:cs typeface="+mj-cs"/>
              </a:rPr>
              <a:t>POZNAMO VEČ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spc="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+mj-ea"/>
                <a:cs typeface="+mj-cs"/>
              </a:rPr>
              <a:t>VRST BLAGA</a:t>
            </a:r>
            <a:endParaRPr lang="en-US" spc="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  <a:ea typeface="+mj-ea"/>
              <a:cs typeface="+mj-cs"/>
            </a:endParaRPr>
          </a:p>
        </p:txBody>
      </p:sp>
      <p:pic>
        <p:nvPicPr>
          <p:cNvPr id="2" name="Videoposnetek 1">
            <a:hlinkClick r:id="" action="ppaction://media"/>
            <a:extLst>
              <a:ext uri="{FF2B5EF4-FFF2-40B4-BE49-F238E27FC236}">
                <a16:creationId xmlns:a16="http://schemas.microsoft.com/office/drawing/2014/main" id="{22C652F9-EA0A-4EB8-A212-BD92C1C85C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3976" y="5791315"/>
            <a:ext cx="1109688" cy="832266"/>
          </a:xfrm>
          <a:prstGeom prst="rect">
            <a:avLst/>
          </a:prstGeom>
        </p:spPr>
      </p:pic>
      <p:pic>
        <p:nvPicPr>
          <p:cNvPr id="6" name="Grafika 5" descr="Količina">
            <a:extLst>
              <a:ext uri="{FF2B5EF4-FFF2-40B4-BE49-F238E27FC236}">
                <a16:creationId xmlns:a16="http://schemas.microsoft.com/office/drawing/2014/main" id="{9CF03566-6969-489E-A76C-F6F218269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79775" y="5866398"/>
            <a:ext cx="682101" cy="6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5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8"/>
    </mc:Choice>
    <mc:Fallback xmlns="">
      <p:transition spd="slow" advTm="15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B0963454-1960-45FE-ABBC-AAE5E4217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>
              <a:spcBef>
                <a:spcPct val="0"/>
              </a:spcBef>
              <a:spcAft>
                <a:spcPts val="600"/>
              </a:spcAft>
            </a:pPr>
            <a:r>
              <a:rPr lang="en-US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+mj-ea"/>
                <a:cs typeface="+mj-cs"/>
              </a:rPr>
              <a:t>V</a:t>
            </a:r>
            <a:r>
              <a:rPr lang="sl-SI" sz="4800" spc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+mj-ea"/>
                <a:cs typeface="+mj-cs"/>
              </a:rPr>
              <a:t>laknovine</a:t>
            </a:r>
            <a:endParaRPr lang="en-US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  <a:ea typeface="+mj-ea"/>
              <a:cs typeface="+mj-cs"/>
            </a:endParaRPr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KOPRENA - AGRISOFT">
            <a:extLst>
              <a:ext uri="{FF2B5EF4-FFF2-40B4-BE49-F238E27FC236}">
                <a16:creationId xmlns:a16="http://schemas.microsoft.com/office/drawing/2014/main" id="{C26C4225-548E-4CD1-ABC0-77C8BD28F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1" r="404"/>
          <a:stretch/>
        </p:blipFill>
        <p:spPr bwMode="auto"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korativni filc sintetički 20x30 cm / izbor boja">
            <a:extLst>
              <a:ext uri="{FF2B5EF4-FFF2-40B4-BE49-F238E27FC236}">
                <a16:creationId xmlns:a16="http://schemas.microsoft.com/office/drawing/2014/main" id="{D0C5BC16-46D5-4B48-8EA0-8C08B43E3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8" r="5919" b="-1"/>
          <a:stretch/>
        </p:blipFill>
        <p:spPr bwMode="auto"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lnilo, poliester, 15385, bela | Svet metraže">
            <a:extLst>
              <a:ext uri="{FF2B5EF4-FFF2-40B4-BE49-F238E27FC236}">
                <a16:creationId xmlns:a16="http://schemas.microsoft.com/office/drawing/2014/main" id="{5ED333F9-405A-4EE4-9A17-5A353B10B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5" r="3" b="3"/>
          <a:stretch/>
        </p:blipFill>
        <p:spPr bwMode="auto"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3D82E09-177B-4DE5-B196-62589E8CA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1753806"/>
          </a:xfrm>
        </p:spPr>
        <p:txBody>
          <a:bodyPr anchor="t">
            <a:normAutofit/>
          </a:bodyPr>
          <a:lstStyle/>
          <a:p>
            <a:r>
              <a:rPr lang="sl-SI" dirty="0"/>
              <a:t>Nastanejo s STISKANJEM VLAKEN.  </a:t>
            </a:r>
          </a:p>
        </p:txBody>
      </p:sp>
      <p:sp>
        <p:nvSpPr>
          <p:cNvPr id="6" name="Puščica: levo 5">
            <a:extLst>
              <a:ext uri="{FF2B5EF4-FFF2-40B4-BE49-F238E27FC236}">
                <a16:creationId xmlns:a16="http://schemas.microsoft.com/office/drawing/2014/main" id="{80659DCC-B10E-4E2A-BB21-9829594CE22B}"/>
              </a:ext>
            </a:extLst>
          </p:cNvPr>
          <p:cNvSpPr/>
          <p:nvPr/>
        </p:nvSpPr>
        <p:spPr>
          <a:xfrm>
            <a:off x="4221019" y="526472"/>
            <a:ext cx="1560946" cy="557443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FILC</a:t>
            </a:r>
          </a:p>
        </p:txBody>
      </p:sp>
      <p:sp>
        <p:nvSpPr>
          <p:cNvPr id="18" name="Puščica: levo 17">
            <a:extLst>
              <a:ext uri="{FF2B5EF4-FFF2-40B4-BE49-F238E27FC236}">
                <a16:creationId xmlns:a16="http://schemas.microsoft.com/office/drawing/2014/main" id="{681CEDE2-6FCC-402B-BF1D-1C9FD90001E5}"/>
              </a:ext>
            </a:extLst>
          </p:cNvPr>
          <p:cNvSpPr/>
          <p:nvPr/>
        </p:nvSpPr>
        <p:spPr>
          <a:xfrm>
            <a:off x="3440546" y="5831715"/>
            <a:ext cx="3321156" cy="557443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POLNILO ZA ZIMSKA OBLAČILA</a:t>
            </a:r>
          </a:p>
        </p:txBody>
      </p:sp>
      <p:sp>
        <p:nvSpPr>
          <p:cNvPr id="19" name="Puščica: levo 18">
            <a:extLst>
              <a:ext uri="{FF2B5EF4-FFF2-40B4-BE49-F238E27FC236}">
                <a16:creationId xmlns:a16="http://schemas.microsoft.com/office/drawing/2014/main" id="{49E9001B-8BAE-4C9A-913F-B4B3EC4FD934}"/>
              </a:ext>
            </a:extLst>
          </p:cNvPr>
          <p:cNvSpPr/>
          <p:nvPr/>
        </p:nvSpPr>
        <p:spPr>
          <a:xfrm>
            <a:off x="6512634" y="4347066"/>
            <a:ext cx="1560946" cy="557443"/>
          </a:xfrm>
          <a:prstGeom prst="lef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/>
              <a:t>KOPRENA</a:t>
            </a:r>
          </a:p>
        </p:txBody>
      </p:sp>
      <p:pic>
        <p:nvPicPr>
          <p:cNvPr id="5" name="Videoposnetek 4">
            <a:hlinkClick r:id="" action="ppaction://media"/>
            <a:extLst>
              <a:ext uri="{FF2B5EF4-FFF2-40B4-BE49-F238E27FC236}">
                <a16:creationId xmlns:a16="http://schemas.microsoft.com/office/drawing/2014/main" id="{42605F09-99CB-4B1A-8E17-1C94498673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06361" y="5614772"/>
            <a:ext cx="1177770" cy="883328"/>
          </a:xfrm>
          <a:prstGeom prst="rect">
            <a:avLst/>
          </a:prstGeom>
        </p:spPr>
      </p:pic>
      <p:pic>
        <p:nvPicPr>
          <p:cNvPr id="15" name="Grafika 14" descr="Količina">
            <a:extLst>
              <a:ext uri="{FF2B5EF4-FFF2-40B4-BE49-F238E27FC236}">
                <a16:creationId xmlns:a16="http://schemas.microsoft.com/office/drawing/2014/main" id="{C8CC59D3-7368-43E8-B27B-41B44987D2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50184" y="5707057"/>
            <a:ext cx="682101" cy="6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32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7582"/>
    </mc:Choice>
    <mc:Fallback xmlns="">
      <p:transition spd="slow" advTm="57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B09ED938-4D50-4F55-B242-8B8CF4E88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7150" r="500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EFAE6E20-2077-4CB1-93CA-BC393EABCE86}"/>
              </a:ext>
            </a:extLst>
          </p:cNvPr>
          <p:cNvSpPr/>
          <p:nvPr/>
        </p:nvSpPr>
        <p:spPr>
          <a:xfrm>
            <a:off x="6172782" y="2496483"/>
            <a:ext cx="5424898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l-SI" dirty="0"/>
              <a:t>Posebna vlaknovina je KLOBUČEVINA, narejena iz VOLNENE POLSTI. </a:t>
            </a:r>
          </a:p>
          <a:p>
            <a:pPr>
              <a:spcAft>
                <a:spcPts val="600"/>
              </a:spcAft>
            </a:pPr>
            <a:r>
              <a:rPr lang="sl-SI" dirty="0"/>
              <a:t>Iz nje izdelujejo klobuke in modne dodatke.</a:t>
            </a:r>
          </a:p>
          <a:p>
            <a:pPr>
              <a:spcAft>
                <a:spcPts val="600"/>
              </a:spcAft>
            </a:pPr>
            <a:r>
              <a:rPr lang="sl-SI" dirty="0"/>
              <a:t>Na spodnji povezavi si poglej posnetek, kako nastane pravi kavbojski klobuk. Videl boš, da iz volnenih vlaken najprej izdelajo vlaknovino, ki jo potem s pomočjo kalupov (modelov) stiskajo in oblikujejo v klobuk.</a:t>
            </a:r>
          </a:p>
          <a:p>
            <a:pPr>
              <a:spcAft>
                <a:spcPts val="600"/>
              </a:spcAft>
            </a:pPr>
            <a:r>
              <a:rPr lang="sl-SI" dirty="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https://www.youtube.com/watch?v=IRaAwjDlYJk</a:t>
            </a:r>
            <a:endParaRPr lang="sl-SI" dirty="0">
              <a:solidFill>
                <a:srgbClr val="92D050"/>
              </a:solidFill>
            </a:endParaRPr>
          </a:p>
        </p:txBody>
      </p:sp>
      <p:pic>
        <p:nvPicPr>
          <p:cNvPr id="7" name="Videoposnetek 6">
            <a:hlinkClick r:id="" action="ppaction://media"/>
            <a:extLst>
              <a:ext uri="{FF2B5EF4-FFF2-40B4-BE49-F238E27FC236}">
                <a16:creationId xmlns:a16="http://schemas.microsoft.com/office/drawing/2014/main" id="{D1754823-565C-499F-A436-DDBA58C8AE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8092" y="5752359"/>
            <a:ext cx="1281343" cy="961008"/>
          </a:xfrm>
          <a:prstGeom prst="rect">
            <a:avLst/>
          </a:prstGeom>
        </p:spPr>
      </p:pic>
      <p:pic>
        <p:nvPicPr>
          <p:cNvPr id="9" name="Grafika 8" descr="Količina">
            <a:extLst>
              <a:ext uri="{FF2B5EF4-FFF2-40B4-BE49-F238E27FC236}">
                <a16:creationId xmlns:a16="http://schemas.microsoft.com/office/drawing/2014/main" id="{362CBBC7-1FA0-45CD-BDBD-09C60B1106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02945" y="5891812"/>
            <a:ext cx="682101" cy="6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04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5928"/>
    </mc:Choice>
    <mc:Fallback xmlns="">
      <p:transition spd="slow" advTm="35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3">
            <a:extLst>
              <a:ext uri="{FF2B5EF4-FFF2-40B4-BE49-F238E27FC236}">
                <a16:creationId xmlns:a16="http://schemas.microsoft.com/office/drawing/2014/main" id="{740790ED-394D-43D2-AF3A-71B03DD81FA4}"/>
              </a:ext>
            </a:extLst>
          </p:cNvPr>
          <p:cNvSpPr txBox="1">
            <a:spLocks/>
          </p:cNvSpPr>
          <p:nvPr/>
        </p:nvSpPr>
        <p:spPr>
          <a:xfrm>
            <a:off x="6482020" y="1352667"/>
            <a:ext cx="5319433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 spc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Tkanine</a:t>
            </a:r>
            <a:endParaRPr lang="en-US" sz="4800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C6334C2-F73F-4B3B-A626-DD5F69DF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Radionica: Tkanje - Tradicionalne tehnike tkanja - Destination ...">
            <a:extLst>
              <a:ext uri="{FF2B5EF4-FFF2-40B4-BE49-F238E27FC236}">
                <a16:creationId xmlns:a16="http://schemas.microsoft.com/office/drawing/2014/main" id="{13A0878D-D912-4A5A-8AEE-F0221826E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1" r="26210" b="1"/>
          <a:stretch/>
        </p:blipFill>
        <p:spPr bwMode="auto">
          <a:xfrm>
            <a:off x="0" y="0"/>
            <a:ext cx="5234499" cy="6210619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D9A09E61-E62D-4E5C-B9B6-7978F7D32FEB}"/>
              </a:ext>
            </a:extLst>
          </p:cNvPr>
          <p:cNvSpPr/>
          <p:nvPr/>
        </p:nvSpPr>
        <p:spPr>
          <a:xfrm>
            <a:off x="5709981" y="2209338"/>
            <a:ext cx="6091472" cy="36842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badi" panose="020B0604020104020204" pitchFamily="34" charset="0"/>
              </a:rPr>
              <a:t>Tkanino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oblikujemo</a:t>
            </a:r>
            <a:r>
              <a:rPr lang="en-US" sz="2000" dirty="0">
                <a:latin typeface="Abadi" panose="020B0604020104020204" pitchFamily="34" charset="0"/>
              </a:rPr>
              <a:t> z </a:t>
            </a:r>
            <a:r>
              <a:rPr lang="en-US" sz="2000" dirty="0" err="1">
                <a:latin typeface="Abadi" panose="020B0604020104020204" pitchFamily="34" charset="0"/>
              </a:rPr>
              <a:t>različnimi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načini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prepletanja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navpičnih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niti</a:t>
            </a:r>
            <a:r>
              <a:rPr lang="en-US" sz="2000" dirty="0">
                <a:latin typeface="Abadi" panose="020B0604020104020204" pitchFamily="34" charset="0"/>
              </a:rPr>
              <a:t> – OSNOVA, z </a:t>
            </a:r>
            <a:r>
              <a:rPr lang="en-US" sz="2000" dirty="0" err="1">
                <a:latin typeface="Abadi" panose="020B0604020104020204" pitchFamily="34" charset="0"/>
              </a:rPr>
              <a:t>vodoravnimi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nitmi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imenovanimi</a:t>
            </a:r>
            <a:r>
              <a:rPr lang="en-US" sz="2000" dirty="0">
                <a:latin typeface="Abadi" panose="020B0604020104020204" pitchFamily="34" charset="0"/>
              </a:rPr>
              <a:t> VOTEK. </a:t>
            </a:r>
            <a:r>
              <a:rPr lang="en-US" sz="2000" dirty="0" err="1">
                <a:latin typeface="Abadi" panose="020B0604020104020204" pitchFamily="34" charset="0"/>
              </a:rPr>
              <a:t>Zaporedje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povezovanja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imenujemo</a:t>
            </a:r>
            <a:r>
              <a:rPr lang="en-US" sz="2000" dirty="0">
                <a:latin typeface="Abadi" panose="020B0604020104020204" pitchFamily="34" charset="0"/>
              </a:rPr>
              <a:t> VEZAVA TKANINE.  </a:t>
            </a:r>
            <a:endParaRPr lang="sl-SI" sz="2000" dirty="0">
              <a:latin typeface="Abadi" panose="020B0604020104020204" pitchFamily="34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l-SI" sz="2000" dirty="0">
              <a:latin typeface="Abadi" panose="020B0604020104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Abadi" panose="020B0604020104020204" pitchFamily="34" charset="0"/>
              </a:rPr>
              <a:t>Nekoč</a:t>
            </a:r>
            <a:r>
              <a:rPr lang="en-US" sz="2000" dirty="0">
                <a:latin typeface="Abadi" panose="020B0604020104020204" pitchFamily="34" charset="0"/>
              </a:rPr>
              <a:t> so </a:t>
            </a:r>
            <a:r>
              <a:rPr lang="en-US" sz="2000" dirty="0" err="1">
                <a:latin typeface="Abadi" panose="020B0604020104020204" pitchFamily="34" charset="0"/>
              </a:rPr>
              <a:t>tkali</a:t>
            </a:r>
            <a:r>
              <a:rPr lang="en-US" sz="2000" dirty="0">
                <a:latin typeface="Abadi" panose="020B0604020104020204" pitchFamily="34" charset="0"/>
              </a:rPr>
              <a:t> s </a:t>
            </a:r>
            <a:r>
              <a:rPr lang="en-US" sz="2000" dirty="0" err="1">
                <a:latin typeface="Abadi" panose="020B0604020104020204" pitchFamily="34" charset="0"/>
              </a:rPr>
              <a:t>pomočjo</a:t>
            </a:r>
            <a:r>
              <a:rPr lang="en-US" sz="2000" dirty="0">
                <a:latin typeface="Abadi" panose="020B0604020104020204" pitchFamily="34" charset="0"/>
              </a:rPr>
              <a:t> STATEV – </a:t>
            </a:r>
            <a:r>
              <a:rPr lang="en-US" sz="2000" dirty="0" err="1">
                <a:latin typeface="Abadi" panose="020B0604020104020204" pitchFamily="34" charset="0"/>
              </a:rPr>
              <a:t>poglej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si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posnetek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>
                <a:solidFill>
                  <a:srgbClr val="92D050"/>
                </a:solidFill>
                <a:latin typeface="Abadi" panose="020B06040201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https://www.youtube.com/watch?v=qQtUk7vUEL4</a:t>
            </a:r>
            <a:r>
              <a:rPr lang="en-US" sz="2000" dirty="0">
                <a:solidFill>
                  <a:srgbClr val="92D050"/>
                </a:solidFill>
                <a:latin typeface="Abadi" panose="020B0604020104020204" pitchFamily="34" charset="0"/>
              </a:rPr>
              <a:t> </a:t>
            </a:r>
            <a:endParaRPr lang="sl-SI" sz="2000" dirty="0">
              <a:solidFill>
                <a:srgbClr val="92D050"/>
              </a:solidFill>
              <a:latin typeface="Abadi" panose="020B0604020104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sl-SI" sz="2000" dirty="0">
              <a:latin typeface="Abadi" panose="020B0604020104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badi" panose="020B0604020104020204" pitchFamily="34" charset="0"/>
              </a:rPr>
              <a:t>Danes </a:t>
            </a:r>
            <a:r>
              <a:rPr lang="en-US" sz="2000" dirty="0" err="1">
                <a:latin typeface="Abadi" panose="020B0604020104020204" pitchFamily="34" charset="0"/>
              </a:rPr>
              <a:t>tkejo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na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sodobnih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tkalskih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strojih</a:t>
            </a:r>
            <a:r>
              <a:rPr lang="en-US" sz="2000" dirty="0">
                <a:latin typeface="Abadi" panose="020B0604020104020204" pitchFamily="34" charset="0"/>
              </a:rPr>
              <a:t>. </a:t>
            </a:r>
            <a:r>
              <a:rPr lang="en-US" sz="2000" dirty="0" err="1">
                <a:latin typeface="Abadi" panose="020B0604020104020204" pitchFamily="34" charset="0"/>
              </a:rPr>
              <a:t>Poglej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si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kakšna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velika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razlika</a:t>
            </a:r>
            <a:r>
              <a:rPr lang="en-US" sz="2000" dirty="0">
                <a:latin typeface="Abadi" panose="020B0604020104020204" pitchFamily="34" charset="0"/>
              </a:rPr>
              <a:t> je </a:t>
            </a:r>
            <a:r>
              <a:rPr lang="en-US" sz="2000" dirty="0" err="1">
                <a:latin typeface="Abadi" panose="020B0604020104020204" pitchFamily="34" charset="0"/>
              </a:rPr>
              <a:t>predvsem</a:t>
            </a:r>
            <a:r>
              <a:rPr lang="en-US" sz="2000" dirty="0">
                <a:latin typeface="Abadi" panose="020B0604020104020204" pitchFamily="34" charset="0"/>
              </a:rPr>
              <a:t> v </a:t>
            </a:r>
            <a:r>
              <a:rPr lang="en-US" sz="2000" dirty="0" err="1">
                <a:latin typeface="Abadi" panose="020B0604020104020204" pitchFamily="34" charset="0"/>
              </a:rPr>
              <a:t>hitrosti</a:t>
            </a:r>
            <a:r>
              <a:rPr lang="en-US" sz="2000" dirty="0">
                <a:latin typeface="Abadi" panose="020B0604020104020204" pitchFamily="34" charset="0"/>
              </a:rPr>
              <a:t>: </a:t>
            </a:r>
            <a:r>
              <a:rPr lang="en-US" sz="2000" dirty="0">
                <a:solidFill>
                  <a:srgbClr val="92D050"/>
                </a:solidFill>
                <a:latin typeface="Abadi" panose="020B06040201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https://www.youtube.com/watch?v=dvCp68lFLBU</a:t>
            </a:r>
            <a:endParaRPr lang="en-US" sz="2000" dirty="0">
              <a:solidFill>
                <a:srgbClr val="92D050"/>
              </a:solidFill>
              <a:latin typeface="Abadi" panose="020B0604020104020204" pitchFamily="34" charset="0"/>
            </a:endParaRPr>
          </a:p>
        </p:txBody>
      </p:sp>
      <p:pic>
        <p:nvPicPr>
          <p:cNvPr id="2" name="Videoposnetek 1">
            <a:hlinkClick r:id="" action="ppaction://media"/>
            <a:extLst>
              <a:ext uri="{FF2B5EF4-FFF2-40B4-BE49-F238E27FC236}">
                <a16:creationId xmlns:a16="http://schemas.microsoft.com/office/drawing/2014/main" id="{FDB6DC24-DC3B-412C-817F-0026519E8D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10893287" y="5829032"/>
            <a:ext cx="1228279" cy="921210"/>
          </a:xfrm>
          <a:prstGeom prst="rect">
            <a:avLst/>
          </a:prstGeom>
          <a:ln>
            <a:solidFill>
              <a:srgbClr val="C8C6BD">
                <a:alpha val="0"/>
              </a:srgbClr>
            </a:solidFill>
          </a:ln>
        </p:spPr>
      </p:pic>
      <p:pic>
        <p:nvPicPr>
          <p:cNvPr id="6" name="Grafika 5" descr="Količina">
            <a:extLst>
              <a:ext uri="{FF2B5EF4-FFF2-40B4-BE49-F238E27FC236}">
                <a16:creationId xmlns:a16="http://schemas.microsoft.com/office/drawing/2014/main" id="{F38B55D3-91BD-4F86-9DF2-A82285EB01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19352" y="5928793"/>
            <a:ext cx="682101" cy="6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93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3228"/>
    </mc:Choice>
    <mc:Fallback xmlns="">
      <p:transition spd="slow" advTm="43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3">
            <a:extLst>
              <a:ext uri="{FF2B5EF4-FFF2-40B4-BE49-F238E27FC236}">
                <a16:creationId xmlns:a16="http://schemas.microsoft.com/office/drawing/2014/main" id="{7BF5A250-C140-43C2-8B94-443D5F64E2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45026" y="143723"/>
            <a:ext cx="48883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spc="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Pletivo</a:t>
            </a:r>
            <a:endParaRPr lang="en-US" kern="1200" spc="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0" name="Freeform: Shape 15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17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D485776-F1C4-4A29-B841-79F6FC7958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9" r="2" b="949"/>
          <a:stretch/>
        </p:blipFill>
        <p:spPr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12B186B9-D41C-4E35-96FA-D8007719D46A}"/>
              </a:ext>
            </a:extLst>
          </p:cNvPr>
          <p:cNvSpPr/>
          <p:nvPr/>
        </p:nvSpPr>
        <p:spPr>
          <a:xfrm>
            <a:off x="6484410" y="1381125"/>
            <a:ext cx="5148922" cy="30676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badi" panose="020B0604020104020204" pitchFamily="34" charset="0"/>
              </a:rPr>
              <a:t>Pletivo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nastane</a:t>
            </a:r>
            <a:r>
              <a:rPr lang="en-US" sz="2000" dirty="0">
                <a:latin typeface="Abadi" panose="020B0604020104020204" pitchFamily="34" charset="0"/>
              </a:rPr>
              <a:t> z </a:t>
            </a:r>
            <a:r>
              <a:rPr lang="en-US" sz="2000" dirty="0" err="1">
                <a:latin typeface="Abadi" panose="020B0604020104020204" pitchFamily="34" charset="0"/>
              </a:rPr>
              <a:t>različnimi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načini</a:t>
            </a:r>
            <a:r>
              <a:rPr lang="en-US" sz="2000" dirty="0">
                <a:latin typeface="Abadi" panose="020B0604020104020204" pitchFamily="34" charset="0"/>
              </a:rPr>
              <a:t> PREPLETANJA ZANK, </a:t>
            </a:r>
            <a:r>
              <a:rPr lang="en-US" sz="2000" dirty="0" err="1">
                <a:latin typeface="Abadi" panose="020B0604020104020204" pitchFamily="34" charset="0"/>
              </a:rPr>
              <a:t>ročno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ali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na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pletilnih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strojih</a:t>
            </a:r>
            <a:r>
              <a:rPr lang="en-US" sz="2000" dirty="0">
                <a:latin typeface="Abadi" panose="020B0604020104020204" pitchFamily="34" charset="0"/>
              </a:rPr>
              <a:t>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Med </a:t>
            </a:r>
            <a:r>
              <a:rPr lang="en-US" sz="2000" dirty="0" err="1">
                <a:latin typeface="Abadi" panose="020B0604020104020204" pitchFamily="34" charset="0"/>
              </a:rPr>
              <a:t>zankami</a:t>
            </a:r>
            <a:r>
              <a:rPr lang="en-US" sz="2000" dirty="0">
                <a:latin typeface="Abadi" panose="020B0604020104020204" pitchFamily="34" charset="0"/>
              </a:rPr>
              <a:t>  je v </a:t>
            </a:r>
            <a:r>
              <a:rPr lang="en-US" sz="2000" dirty="0" err="1">
                <a:latin typeface="Abadi" panose="020B0604020104020204" pitchFamily="34" charset="0"/>
              </a:rPr>
              <a:t>blagu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zajetega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mnogo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zraka</a:t>
            </a:r>
            <a:r>
              <a:rPr lang="en-US" sz="2000" dirty="0">
                <a:latin typeface="Abadi" panose="020B0604020104020204" pitchFamily="34" charset="0"/>
              </a:rPr>
              <a:t>, </a:t>
            </a:r>
            <a:r>
              <a:rPr lang="en-US" sz="2000" dirty="0" err="1">
                <a:latin typeface="Abadi" panose="020B0604020104020204" pitchFamily="34" charset="0"/>
              </a:rPr>
              <a:t>zato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pletenine</a:t>
            </a:r>
            <a:r>
              <a:rPr lang="en-US" sz="2000" dirty="0">
                <a:latin typeface="Abadi" panose="020B0604020104020204" pitchFamily="34" charset="0"/>
              </a:rPr>
              <a:t> dobro </a:t>
            </a:r>
            <a:r>
              <a:rPr lang="en-US" sz="2000" dirty="0" err="1">
                <a:latin typeface="Abadi" panose="020B0604020104020204" pitchFamily="34" charset="0"/>
              </a:rPr>
              <a:t>zadržujejo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toploto</a:t>
            </a:r>
            <a:r>
              <a:rPr lang="en-US" sz="2000" dirty="0">
                <a:latin typeface="Abadi" panose="020B0604020104020204" pitchFamily="34" charset="0"/>
              </a:rPr>
              <a:t>. Ker so </a:t>
            </a:r>
            <a:r>
              <a:rPr lang="en-US" sz="2000" dirty="0" err="1">
                <a:latin typeface="Abadi" panose="020B0604020104020204" pitchFamily="34" charset="0"/>
              </a:rPr>
              <a:t>zanke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prožne</a:t>
            </a:r>
            <a:r>
              <a:rPr lang="en-US" sz="2000" dirty="0">
                <a:latin typeface="Abadi" panose="020B0604020104020204" pitchFamily="34" charset="0"/>
              </a:rPr>
              <a:t>, se </a:t>
            </a:r>
            <a:r>
              <a:rPr lang="en-US" sz="2000" dirty="0" err="1">
                <a:latin typeface="Abadi" panose="020B0604020104020204" pitchFamily="34" charset="0"/>
              </a:rPr>
              <a:t>pletenine</a:t>
            </a:r>
            <a:r>
              <a:rPr lang="en-US" sz="2000" dirty="0">
                <a:latin typeface="Abadi" panose="020B0604020104020204" pitchFamily="34" charset="0"/>
              </a:rPr>
              <a:t> dobro </a:t>
            </a:r>
            <a:r>
              <a:rPr lang="en-US" sz="2000" dirty="0" err="1">
                <a:latin typeface="Abadi" panose="020B0604020104020204" pitchFamily="34" charset="0"/>
              </a:rPr>
              <a:t>prilegajo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telesu</a:t>
            </a:r>
            <a:r>
              <a:rPr lang="en-US" sz="2000" dirty="0">
                <a:latin typeface="Abadi" panose="020B0604020104020204" pitchFamily="34" charset="0"/>
              </a:rPr>
              <a:t> in so </a:t>
            </a:r>
            <a:r>
              <a:rPr lang="en-US" sz="2000" dirty="0" err="1">
                <a:latin typeface="Abadi" panose="020B0604020104020204" pitchFamily="34" charset="0"/>
              </a:rPr>
              <a:t>zelo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udobne</a:t>
            </a:r>
            <a:r>
              <a:rPr lang="en-US" sz="2000" dirty="0">
                <a:latin typeface="Abadi" panose="020B0604020104020204" pitchFamily="34" charset="0"/>
              </a:rPr>
              <a:t> za </a:t>
            </a:r>
            <a:r>
              <a:rPr lang="en-US" sz="2000" dirty="0" err="1">
                <a:latin typeface="Abadi" panose="020B0604020104020204" pitchFamily="34" charset="0"/>
              </a:rPr>
              <a:t>nošenje</a:t>
            </a:r>
            <a:r>
              <a:rPr lang="en-US" sz="2000" dirty="0">
                <a:latin typeface="Abadi" panose="020B0604020104020204" pitchFamily="34" charset="0"/>
              </a:rPr>
              <a:t>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badi" panose="020B0604020104020204" pitchFamily="34" charset="0"/>
              </a:rPr>
              <a:t>Če</a:t>
            </a:r>
            <a:r>
              <a:rPr lang="en-US" sz="2000" dirty="0">
                <a:latin typeface="Abadi" panose="020B0604020104020204" pitchFamily="34" charset="0"/>
              </a:rPr>
              <a:t> bi se rad </a:t>
            </a:r>
            <a:r>
              <a:rPr lang="en-US" sz="2000" dirty="0" err="1">
                <a:latin typeface="Abadi" panose="020B0604020104020204" pitchFamily="34" charset="0"/>
              </a:rPr>
              <a:t>naučil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plesti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si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lahko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ogledaš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 err="1">
                <a:latin typeface="Abadi" panose="020B0604020104020204" pitchFamily="34" charset="0"/>
              </a:rPr>
              <a:t>posnetek</a:t>
            </a:r>
            <a:r>
              <a:rPr lang="en-US" sz="2000" dirty="0">
                <a:latin typeface="Abadi" panose="020B0604020104020204" pitchFamily="34" charset="0"/>
              </a:rPr>
              <a:t> </a:t>
            </a:r>
            <a:r>
              <a:rPr lang="en-US" sz="2000" dirty="0">
                <a:solidFill>
                  <a:srgbClr val="92D050"/>
                </a:solidFill>
                <a:latin typeface="Abadi" panose="020B06040201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https://www.youtube.com/watch?v=n4Ot1ooP2m4</a:t>
            </a:r>
            <a:endParaRPr lang="en-US" sz="2000" dirty="0">
              <a:solidFill>
                <a:srgbClr val="92D050"/>
              </a:solidFill>
              <a:latin typeface="Abadi" panose="020B060402010402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80F3C48-AC33-441B-AF27-685704968E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" b="6417"/>
          <a:stretch/>
        </p:blipFill>
        <p:spPr>
          <a:xfrm>
            <a:off x="2785874" y="4448810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  <p:pic>
        <p:nvPicPr>
          <p:cNvPr id="3" name="Videoposnetek 2">
            <a:hlinkClick r:id="" action="ppaction://media"/>
            <a:extLst>
              <a:ext uri="{FF2B5EF4-FFF2-40B4-BE49-F238E27FC236}">
                <a16:creationId xmlns:a16="http://schemas.microsoft.com/office/drawing/2014/main" id="{15C8EAC2-2C86-4043-93AE-0D6715E91C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2312" y="5997290"/>
            <a:ext cx="1139687" cy="854765"/>
          </a:xfrm>
          <a:prstGeom prst="rect">
            <a:avLst/>
          </a:prstGeom>
        </p:spPr>
      </p:pic>
      <p:pic>
        <p:nvPicPr>
          <p:cNvPr id="8" name="Grafika 7" descr="Količina">
            <a:extLst>
              <a:ext uri="{FF2B5EF4-FFF2-40B4-BE49-F238E27FC236}">
                <a16:creationId xmlns:a16="http://schemas.microsoft.com/office/drawing/2014/main" id="{3F3065AC-7596-4C65-A515-DE97674200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92281" y="6032176"/>
            <a:ext cx="682101" cy="6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55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6907"/>
    </mc:Choice>
    <mc:Fallback xmlns="">
      <p:transition spd="slow" advTm="66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C0448861-B0E2-4A02-A0A3-FDBE9ECB5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01" y="4298470"/>
            <a:ext cx="2806439" cy="10443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4800" kern="1200" spc="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Čipke</a:t>
            </a:r>
            <a:endParaRPr lang="en-US" sz="4800" kern="1200" spc="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0C45045A-6083-4B3E-956A-675823375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Kvačkane vezenine – Kulturna dediščina">
            <a:extLst>
              <a:ext uri="{FF2B5EF4-FFF2-40B4-BE49-F238E27FC236}">
                <a16:creationId xmlns:a16="http://schemas.microsoft.com/office/drawing/2014/main" id="{AFE99BC3-BC8A-49A1-9A5F-A78D99087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6" r="12552" b="3"/>
          <a:stretch/>
        </p:blipFill>
        <p:spPr bwMode="auto">
          <a:xfrm>
            <a:off x="895336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Oval 142">
            <a:extLst>
              <a:ext uri="{FF2B5EF4-FFF2-40B4-BE49-F238E27FC236}">
                <a16:creationId xmlns:a16="http://schemas.microsoft.com/office/drawing/2014/main" id="{42875DDC-0225-45F8-B745-78688F2D1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80" name="Picture 8" descr="Stalna razstava Idrijska čipka, Idrija - Sloveniaholidays.com">
            <a:extLst>
              <a:ext uri="{FF2B5EF4-FFF2-40B4-BE49-F238E27FC236}">
                <a16:creationId xmlns:a16="http://schemas.microsoft.com/office/drawing/2014/main" id="{0CEBE5CF-7D9D-43FD-9F80-6BC16FD2C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6" r="13192" b="3"/>
          <a:stretch/>
        </p:blipFill>
        <p:spPr bwMode="auto">
          <a:xfrm>
            <a:off x="4610101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Oval 144">
            <a:extLst>
              <a:ext uri="{FF2B5EF4-FFF2-40B4-BE49-F238E27FC236}">
                <a16:creationId xmlns:a16="http://schemas.microsoft.com/office/drawing/2014/main" id="{12617755-D451-4BAF-9B55-518297BF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8" name="Picture 6" descr="Idrijska čipka">
            <a:extLst>
              <a:ext uri="{FF2B5EF4-FFF2-40B4-BE49-F238E27FC236}">
                <a16:creationId xmlns:a16="http://schemas.microsoft.com/office/drawing/2014/main" id="{27B4131C-F078-4EAF-9A5E-BD31DC2A3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3" r="12796" b="3"/>
          <a:stretch/>
        </p:blipFill>
        <p:spPr bwMode="auto">
          <a:xfrm>
            <a:off x="8324865" y="997486"/>
            <a:ext cx="2971800" cy="2971800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8DB7FECB-C635-42FB-AAE3-D7992C846E0B}"/>
              </a:ext>
            </a:extLst>
          </p:cNvPr>
          <p:cNvSpPr/>
          <p:nvPr/>
        </p:nvSpPr>
        <p:spPr>
          <a:xfrm>
            <a:off x="730744" y="5111938"/>
            <a:ext cx="96327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latin typeface="Abadi" panose="020B0604020104020204" pitchFamily="34" charset="0"/>
                <a:ea typeface="SimSun" panose="02010600030101010101" pitchFamily="2" charset="-122"/>
              </a:rPr>
              <a:t>Okrasno mrežasto ali luknjičasto blago</a:t>
            </a:r>
          </a:p>
          <a:p>
            <a:r>
              <a:rPr lang="sl-SI" sz="2400" dirty="0">
                <a:latin typeface="Abadi" panose="020B0604020104020204" pitchFamily="34" charset="0"/>
                <a:ea typeface="SimSun" panose="02010600030101010101" pitchFamily="2" charset="-122"/>
              </a:rPr>
              <a:t>Najbolj znana je Idrijska čipka. Na povezavi si poglej zanimivosti o čipki:</a:t>
            </a:r>
          </a:p>
          <a:p>
            <a:r>
              <a:rPr lang="sl-SI" sz="2400" dirty="0">
                <a:solidFill>
                  <a:srgbClr val="92D050"/>
                </a:solidFill>
                <a:latin typeface="Abadi" panose="020B0604020104020204" pitchFamily="34" charset="0"/>
                <a:ea typeface="SimSun" panose="02010600030101010101" pitchFamily="2" charset="-122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https://www.youtube.com/watch?v=gekrdS8e5I0</a:t>
            </a:r>
            <a:r>
              <a:rPr lang="sl-SI" sz="2400" dirty="0">
                <a:solidFill>
                  <a:srgbClr val="92D050"/>
                </a:solidFill>
                <a:latin typeface="Abadi" panose="020B0604020104020204" pitchFamily="34" charset="0"/>
                <a:ea typeface="SimSun" panose="02010600030101010101" pitchFamily="2" charset="-122"/>
              </a:rPr>
              <a:t> </a:t>
            </a:r>
            <a:endParaRPr lang="sl-SI" sz="2400" dirty="0">
              <a:solidFill>
                <a:srgbClr val="92D050"/>
              </a:solidFill>
              <a:latin typeface="Abadi" panose="020B0604020104020204" pitchFamily="34" charset="0"/>
            </a:endParaRPr>
          </a:p>
        </p:txBody>
      </p:sp>
      <p:pic>
        <p:nvPicPr>
          <p:cNvPr id="2" name="Videoposnetek 1">
            <a:hlinkClick r:id="" action="ppaction://media"/>
            <a:extLst>
              <a:ext uri="{FF2B5EF4-FFF2-40B4-BE49-F238E27FC236}">
                <a16:creationId xmlns:a16="http://schemas.microsoft.com/office/drawing/2014/main" id="{46FA42C0-766F-45C0-8410-7DED4FE1AF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6557" y="5860514"/>
            <a:ext cx="1329981" cy="997486"/>
          </a:xfrm>
          <a:prstGeom prst="rect">
            <a:avLst/>
          </a:prstGeom>
        </p:spPr>
      </p:pic>
      <p:pic>
        <p:nvPicPr>
          <p:cNvPr id="10" name="Grafika 9" descr="Količina">
            <a:extLst>
              <a:ext uri="{FF2B5EF4-FFF2-40B4-BE49-F238E27FC236}">
                <a16:creationId xmlns:a16="http://schemas.microsoft.com/office/drawing/2014/main" id="{F900A752-DFD3-473D-95BF-EA244014DA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80498" y="5999310"/>
            <a:ext cx="682101" cy="6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36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9724"/>
    </mc:Choice>
    <mc:Fallback xmlns="">
      <p:transition spd="slow" advTm="29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90772F00-0284-4951-BDCF-06B4A4944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6758" y="953081"/>
            <a:ext cx="4087306" cy="10920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5400" spc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Vezenine</a:t>
            </a:r>
            <a:endParaRPr lang="en-US" sz="5400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650E1B3-966C-4360-9859-8BFB9AB231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07" r="18153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8FC01239-EA51-4875-B75C-71C873BD64A5}"/>
              </a:ext>
            </a:extLst>
          </p:cNvPr>
          <p:cNvSpPr/>
          <p:nvPr/>
        </p:nvSpPr>
        <p:spPr>
          <a:xfrm>
            <a:off x="7028496" y="2475919"/>
            <a:ext cx="4956358" cy="2683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5000"/>
              </a:lnSpc>
              <a:spcAft>
                <a:spcPts val="600"/>
              </a:spcAft>
            </a:pPr>
            <a:r>
              <a:rPr lang="sl-SI" sz="2000" kern="150" dirty="0">
                <a:latin typeface="Abadi" panose="020B0604020104020204" pitchFamily="34" charset="0"/>
                <a:ea typeface="SimSun" panose="02010600030101010101" pitchFamily="2" charset="-122"/>
                <a:cs typeface="F"/>
              </a:rPr>
              <a:t>Vezenina je blago okrašeno z izvezenim vzorcem. </a:t>
            </a:r>
          </a:p>
          <a:p>
            <a:pPr marL="228600">
              <a:lnSpc>
                <a:spcPct val="105000"/>
              </a:lnSpc>
              <a:spcAft>
                <a:spcPts val="600"/>
              </a:spcAft>
            </a:pPr>
            <a:r>
              <a:rPr lang="sl-SI" sz="2000" kern="150" dirty="0">
                <a:latin typeface="Abadi" panose="020B0604020104020204" pitchFamily="34" charset="0"/>
                <a:ea typeface="SimSun" panose="02010600030101010101" pitchFamily="2" charset="-122"/>
                <a:cs typeface="F"/>
              </a:rPr>
              <a:t>Vezemo lahko strojno ali ročno s šivanko.</a:t>
            </a:r>
          </a:p>
          <a:p>
            <a:pPr marL="228600">
              <a:lnSpc>
                <a:spcPct val="105000"/>
              </a:lnSpc>
              <a:spcAft>
                <a:spcPts val="600"/>
              </a:spcAft>
            </a:pPr>
            <a:endParaRPr lang="sl-SI" kern="150" dirty="0">
              <a:latin typeface="Abadi" panose="020B0604020104020204" pitchFamily="34" charset="0"/>
              <a:ea typeface="SimSun" panose="02010600030101010101" pitchFamily="2" charset="-122"/>
              <a:cs typeface="F"/>
            </a:endParaRPr>
          </a:p>
          <a:p>
            <a:pPr marL="228600">
              <a:lnSpc>
                <a:spcPct val="105000"/>
              </a:lnSpc>
              <a:spcAft>
                <a:spcPts val="600"/>
              </a:spcAft>
            </a:pPr>
            <a:r>
              <a:rPr lang="sl-SI" sz="1600" kern="150" dirty="0">
                <a:effectLst/>
                <a:latin typeface="Abadi" panose="020B0604020104020204" pitchFamily="34" charset="0"/>
                <a:ea typeface="SimSun" panose="02010600030101010101" pitchFamily="2" charset="-122"/>
                <a:cs typeface="F"/>
              </a:rPr>
              <a:t>Tako poteka vezenje ročno </a:t>
            </a:r>
            <a:r>
              <a:rPr lang="sl-SI" sz="1600" kern="150" dirty="0">
                <a:solidFill>
                  <a:srgbClr val="92D050"/>
                </a:solidFill>
                <a:effectLst/>
                <a:latin typeface="Abadi" panose="020B0604020104020204" pitchFamily="34" charset="0"/>
                <a:ea typeface="SimSun" panose="02010600030101010101" pitchFamily="2" charset="-122"/>
                <a:cs typeface="F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https://www.youtube.com/watch?v=xIyN7RJVua0</a:t>
            </a:r>
            <a:endParaRPr lang="sl-SI" sz="1600" kern="150" dirty="0">
              <a:solidFill>
                <a:srgbClr val="92D050"/>
              </a:solidFill>
              <a:effectLst/>
              <a:latin typeface="Abadi" panose="020B0604020104020204" pitchFamily="34" charset="0"/>
              <a:ea typeface="SimSun" panose="02010600030101010101" pitchFamily="2" charset="-122"/>
              <a:cs typeface="F"/>
            </a:endParaRPr>
          </a:p>
          <a:p>
            <a:pPr marL="228600">
              <a:lnSpc>
                <a:spcPct val="105000"/>
              </a:lnSpc>
              <a:spcAft>
                <a:spcPts val="600"/>
              </a:spcAft>
            </a:pPr>
            <a:r>
              <a:rPr lang="sl-SI" sz="1600" kern="150" dirty="0">
                <a:latin typeface="Abadi" panose="020B0604020104020204" pitchFamily="34" charset="0"/>
                <a:ea typeface="SimSun" panose="02010600030101010101" pitchFamily="2" charset="-122"/>
                <a:cs typeface="F"/>
              </a:rPr>
              <a:t>tako pa strojno </a:t>
            </a:r>
            <a:r>
              <a:rPr lang="sl-SI" sz="1600" kern="150" dirty="0">
                <a:solidFill>
                  <a:srgbClr val="92D050"/>
                </a:solidFill>
                <a:latin typeface="Abadi" panose="020B0604020104020204" pitchFamily="34" charset="0"/>
                <a:ea typeface="SimSun" panose="02010600030101010101" pitchFamily="2" charset="-122"/>
                <a:cs typeface="F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https://www.youtube.com/watch?v=-NkDsAB-6YQ</a:t>
            </a:r>
            <a:r>
              <a:rPr lang="sl-SI" sz="1600" kern="150" dirty="0">
                <a:solidFill>
                  <a:srgbClr val="92D050"/>
                </a:solidFill>
                <a:latin typeface="Abadi" panose="020B0604020104020204" pitchFamily="34" charset="0"/>
                <a:ea typeface="SimSun" panose="02010600030101010101" pitchFamily="2" charset="-122"/>
                <a:cs typeface="F"/>
              </a:rPr>
              <a:t> </a:t>
            </a:r>
          </a:p>
        </p:txBody>
      </p:sp>
      <p:pic>
        <p:nvPicPr>
          <p:cNvPr id="2" name="Videoposnetek 1">
            <a:hlinkClick r:id="" action="ppaction://media"/>
            <a:extLst>
              <a:ext uri="{FF2B5EF4-FFF2-40B4-BE49-F238E27FC236}">
                <a16:creationId xmlns:a16="http://schemas.microsoft.com/office/drawing/2014/main" id="{D13BBD49-0A23-4ECC-97A0-A82AECA2B6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25560" y="5827945"/>
            <a:ext cx="1366439" cy="1024830"/>
          </a:xfrm>
          <a:prstGeom prst="rect">
            <a:avLst/>
          </a:prstGeom>
        </p:spPr>
      </p:pic>
      <p:pic>
        <p:nvPicPr>
          <p:cNvPr id="7" name="Grafika 6" descr="Količina">
            <a:extLst>
              <a:ext uri="{FF2B5EF4-FFF2-40B4-BE49-F238E27FC236}">
                <a16:creationId xmlns:a16="http://schemas.microsoft.com/office/drawing/2014/main" id="{C065AE92-BD2F-4AF3-8C28-CE52CD2AF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80498" y="5999310"/>
            <a:ext cx="682101" cy="6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66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1509"/>
    </mc:Choice>
    <mc:Fallback xmlns="">
      <p:transition spd="slow" advTm="41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340</Words>
  <Application>Microsoft Office PowerPoint</Application>
  <PresentationFormat>Širokozaslonsko</PresentationFormat>
  <Paragraphs>40</Paragraphs>
  <Slides>8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4" baseType="lpstr">
      <vt:lpstr>Abadi</vt:lpstr>
      <vt:lpstr>Arial</vt:lpstr>
      <vt:lpstr>Calibri</vt:lpstr>
      <vt:lpstr>Calibri Light</vt:lpstr>
      <vt:lpstr>Rockwell</vt:lpstr>
      <vt:lpstr>Office Theme</vt:lpstr>
      <vt:lpstr>KAKO NASTANE BLAGO?</vt:lpstr>
      <vt:lpstr>PowerPointova predstavitev</vt:lpstr>
      <vt:lpstr>Vlaknovine</vt:lpstr>
      <vt:lpstr>PowerPointova predstavitev</vt:lpstr>
      <vt:lpstr>PowerPointova predstavitev</vt:lpstr>
      <vt:lpstr>Pletivo</vt:lpstr>
      <vt:lpstr>Čipke</vt:lpstr>
      <vt:lpstr>Vezenine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KAKO NASTANE BLAGO?</dc:title>
  <dc:creator>Mateja Benedik</dc:creator>
  <cp:lastModifiedBy>Mateja Benedik</cp:lastModifiedBy>
  <cp:revision>7</cp:revision>
  <dcterms:created xsi:type="dcterms:W3CDTF">2020-05-23T23:02:28Z</dcterms:created>
  <dcterms:modified xsi:type="dcterms:W3CDTF">2020-05-24T15:31:07Z</dcterms:modified>
</cp:coreProperties>
</file>