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4" r:id="rId3"/>
    <p:sldId id="275" r:id="rId4"/>
    <p:sldId id="272" r:id="rId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722"/>
  </p:normalViewPr>
  <p:slideViewPr>
    <p:cSldViewPr>
      <p:cViewPr varScale="1">
        <p:scale>
          <a:sx n="66" d="100"/>
          <a:sy n="66" d="100"/>
        </p:scale>
        <p:origin x="16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4A4355BE-D8C2-4D92-BB4C-395AC5F263F8}" type="datetimeFigureOut">
              <a:rPr lang="sl-SI" smtClean="0"/>
              <a:t>28. 03. 2020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105867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4A4355BE-D8C2-4D92-BB4C-395AC5F263F8}" type="datetimeFigureOut">
              <a:rPr lang="sl-SI" smtClean="0"/>
              <a:t>28. 03. 2020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220022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4A4355BE-D8C2-4D92-BB4C-395AC5F263F8}" type="datetimeFigureOut">
              <a:rPr lang="sl-SI" smtClean="0"/>
              <a:t>28. 03. 2020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221446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4A4355BE-D8C2-4D92-BB4C-395AC5F263F8}" type="datetimeFigureOut">
              <a:rPr lang="sl-SI" smtClean="0"/>
              <a:t>28. 03. 2020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53739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4A4355BE-D8C2-4D92-BB4C-395AC5F263F8}" type="datetimeFigureOut">
              <a:rPr lang="sl-SI" smtClean="0"/>
              <a:t>28. 03. 2020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4240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4A4355BE-D8C2-4D92-BB4C-395AC5F263F8}" type="datetimeFigureOut">
              <a:rPr lang="sl-SI" smtClean="0"/>
              <a:t>28. 03. 2020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2865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4A4355BE-D8C2-4D92-BB4C-395AC5F263F8}" type="datetimeFigureOut">
              <a:rPr lang="sl-SI" smtClean="0"/>
              <a:t>28. 03. 2020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371407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4A4355BE-D8C2-4D92-BB4C-395AC5F263F8}" type="datetimeFigureOut">
              <a:rPr lang="sl-SI" smtClean="0"/>
              <a:t>28. 03. 2020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147331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A4355BE-D8C2-4D92-BB4C-395AC5F263F8}" type="datetimeFigureOut">
              <a:rPr lang="sl-SI" smtClean="0"/>
              <a:t>28. 03. 2020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121157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4A4355BE-D8C2-4D92-BB4C-395AC5F263F8}" type="datetimeFigureOut">
              <a:rPr lang="sl-SI" smtClean="0"/>
              <a:t>28. 03. 2020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360171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4A4355BE-D8C2-4D92-BB4C-395AC5F263F8}" type="datetimeFigureOut">
              <a:rPr lang="sl-SI" smtClean="0"/>
              <a:t>28. 03. 2020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E5C0DCC-A5B0-430F-8834-BB71D044D31D}" type="slidenum">
              <a:rPr lang="sl-SI" smtClean="0"/>
              <a:t>‹#›</a:t>
            </a:fld>
            <a:endParaRPr lang="sl-SI"/>
          </a:p>
        </p:txBody>
      </p:sp>
    </p:spTree>
    <p:extLst>
      <p:ext uri="{BB962C8B-B14F-4D97-AF65-F5344CB8AC3E}">
        <p14:creationId xmlns:p14="http://schemas.microsoft.com/office/powerpoint/2010/main" val="387479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355BE-D8C2-4D92-BB4C-395AC5F263F8}" type="datetimeFigureOut">
              <a:rPr lang="sl-SI" smtClean="0"/>
              <a:t>28. 03. 2020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C0DCC-A5B0-430F-8834-BB71D044D31D}" type="slidenum">
              <a:rPr lang="sl-SI" smtClean="0"/>
              <a:t>‹#›</a:t>
            </a:fld>
            <a:endParaRPr lang="sl-SI"/>
          </a:p>
        </p:txBody>
      </p:sp>
    </p:spTree>
    <p:extLst>
      <p:ext uri="{BB962C8B-B14F-4D97-AF65-F5344CB8AC3E}">
        <p14:creationId xmlns:p14="http://schemas.microsoft.com/office/powerpoint/2010/main" val="300919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tjbWJj20D1M" TargetMode="Externa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E45jyZyz7A&amp;list=PLyNSIFtjYCm--yxa5ZFJ9-uua_P7gYr4a" TargetMode="External"/><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611561" y="50305"/>
            <a:ext cx="8073148" cy="6263253"/>
          </a:xfrm>
          <a:prstGeom prst="rect">
            <a:avLst/>
          </a:prstGeom>
        </p:spPr>
        <p:txBody>
          <a:bodyPr wrap="square">
            <a:spAutoFit/>
          </a:bodyPr>
          <a:lstStyle/>
          <a:p>
            <a:endParaRPr lang="sl-SI" cap="all" dirty="0">
              <a:solidFill>
                <a:srgbClr val="434343"/>
              </a:solidFill>
              <a:latin typeface="Montserrat"/>
            </a:endParaRPr>
          </a:p>
          <a:p>
            <a:pPr>
              <a:spcAft>
                <a:spcPts val="600"/>
              </a:spcAft>
            </a:pPr>
            <a:r>
              <a:rPr lang="sl-SI" cap="all" dirty="0">
                <a:solidFill>
                  <a:srgbClr val="1C1CD2"/>
                </a:solidFill>
                <a:latin typeface="Montserrat"/>
              </a:rPr>
              <a:t>NA SPODNJI STRANI POSLUŠAJ PRAVLJICO O DINOZAVRU.  </a:t>
            </a:r>
          </a:p>
          <a:p>
            <a:r>
              <a:rPr lang="sl-SI" dirty="0">
                <a:hlinkClick r:id="rId2"/>
              </a:rPr>
              <a:t>https://www.youtube.com/watch?v=tjbWJj20D1M</a:t>
            </a:r>
            <a:endParaRPr lang="sl-SI" dirty="0"/>
          </a:p>
          <a:p>
            <a:endParaRPr lang="sl-SI" dirty="0"/>
          </a:p>
          <a:p>
            <a:endParaRPr lang="sl-SI" dirty="0"/>
          </a:p>
          <a:p>
            <a:endParaRPr lang="sl-SI" dirty="0"/>
          </a:p>
          <a:p>
            <a:endParaRPr lang="sl-SI" dirty="0"/>
          </a:p>
          <a:p>
            <a:endParaRPr lang="sl-SI" dirty="0"/>
          </a:p>
          <a:p>
            <a:endParaRPr lang="sl-SI" cap="all" dirty="0">
              <a:solidFill>
                <a:srgbClr val="FF0000"/>
              </a:solidFill>
              <a:latin typeface="Montserrat"/>
            </a:endParaRPr>
          </a:p>
          <a:p>
            <a:endParaRPr lang="sl-SI" cap="all" dirty="0">
              <a:solidFill>
                <a:srgbClr val="FF000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r>
              <a:rPr lang="sl-SI" cap="all" dirty="0">
                <a:solidFill>
                  <a:srgbClr val="00B050"/>
                </a:solidFill>
                <a:latin typeface="Montserrat"/>
              </a:rPr>
              <a:t>                                      </a:t>
            </a:r>
            <a:r>
              <a:rPr lang="sl-SI" cap="all" dirty="0">
                <a:solidFill>
                  <a:srgbClr val="FF0000"/>
                </a:solidFill>
                <a:latin typeface="Montserrat"/>
              </a:rPr>
              <a:t>OBNOVI PRAVLJICO.</a:t>
            </a:r>
            <a:r>
              <a:rPr lang="sl-SI" cap="all" dirty="0">
                <a:solidFill>
                  <a:srgbClr val="00B050"/>
                </a:solidFill>
                <a:latin typeface="Montserrat"/>
              </a:rPr>
              <a:t>                                 </a:t>
            </a:r>
          </a:p>
          <a:p>
            <a:endParaRPr lang="sl-SI" cap="all" dirty="0">
              <a:solidFill>
                <a:srgbClr val="00B050"/>
              </a:solidFill>
              <a:latin typeface="Montserrat"/>
            </a:endParaRPr>
          </a:p>
        </p:txBody>
      </p:sp>
      <p:sp>
        <p:nvSpPr>
          <p:cNvPr id="2" name="PoljeZBesedilom 1">
            <a:extLst>
              <a:ext uri="{FF2B5EF4-FFF2-40B4-BE49-F238E27FC236}">
                <a16:creationId xmlns:a16="http://schemas.microsoft.com/office/drawing/2014/main" id="{C814DFD6-0184-4322-919C-280FF22A91FB}"/>
              </a:ext>
            </a:extLst>
          </p:cNvPr>
          <p:cNvSpPr txBox="1"/>
          <p:nvPr/>
        </p:nvSpPr>
        <p:spPr>
          <a:xfrm>
            <a:off x="7259562" y="6426612"/>
            <a:ext cx="1884437" cy="369332"/>
          </a:xfrm>
          <a:prstGeom prst="rect">
            <a:avLst/>
          </a:prstGeom>
          <a:noFill/>
        </p:spPr>
        <p:txBody>
          <a:bodyPr wrap="square" rtlCol="0">
            <a:spAutoFit/>
          </a:bodyPr>
          <a:lstStyle/>
          <a:p>
            <a:pPr algn="r"/>
            <a:r>
              <a:rPr lang="sl-SI" dirty="0"/>
              <a:t>Vir: Internet</a:t>
            </a:r>
          </a:p>
        </p:txBody>
      </p:sp>
      <p:pic>
        <p:nvPicPr>
          <p:cNvPr id="15" name="Slika 14" descr="What you hear on the tube! - Sales Acceleration Strategies">
            <a:extLst>
              <a:ext uri="{FF2B5EF4-FFF2-40B4-BE49-F238E27FC236}">
                <a16:creationId xmlns:a16="http://schemas.microsoft.com/office/drawing/2014/main" id="{C02A716D-5DBA-4B11-844F-90BA01612C1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919" y="540452"/>
            <a:ext cx="1029286" cy="1255710"/>
          </a:xfrm>
          <a:prstGeom prst="rect">
            <a:avLst/>
          </a:prstGeom>
          <a:noFill/>
          <a:ln>
            <a:noFill/>
          </a:ln>
        </p:spPr>
      </p:pic>
      <p:pic>
        <p:nvPicPr>
          <p:cNvPr id="16" name="Slika 15">
            <a:extLst>
              <a:ext uri="{FF2B5EF4-FFF2-40B4-BE49-F238E27FC236}">
                <a16:creationId xmlns:a16="http://schemas.microsoft.com/office/drawing/2014/main" id="{BAB76804-521D-42FA-A5FD-355318C87268}"/>
              </a:ext>
            </a:extLst>
          </p:cNvPr>
          <p:cNvPicPr>
            <a:picLocks noChangeAspect="1"/>
          </p:cNvPicPr>
          <p:nvPr/>
        </p:nvPicPr>
        <p:blipFill rotWithShape="1">
          <a:blip r:embed="rId4"/>
          <a:srcRect l="7251" t="17801" r="30313" b="20767"/>
          <a:stretch/>
        </p:blipFill>
        <p:spPr>
          <a:xfrm>
            <a:off x="767776" y="1518501"/>
            <a:ext cx="6011154" cy="3326859"/>
          </a:xfrm>
          <a:prstGeom prst="rect">
            <a:avLst/>
          </a:prstGeom>
        </p:spPr>
      </p:pic>
      <p:pic>
        <p:nvPicPr>
          <p:cNvPr id="17" name="Slika 16" descr="Rezultat iskanja slik za children create clipart">
            <a:extLst>
              <a:ext uri="{FF2B5EF4-FFF2-40B4-BE49-F238E27FC236}">
                <a16:creationId xmlns:a16="http://schemas.microsoft.com/office/drawing/2014/main" id="{5DA4A4AC-9C65-428C-A8C9-9D662A4C5CCF}"/>
              </a:ext>
            </a:extLst>
          </p:cNvPr>
          <p:cNvPicPr/>
          <p:nvPr/>
        </p:nvPicPr>
        <p:blipFill rotWithShape="1">
          <a:blip r:embed="rId5" cstate="print">
            <a:extLst>
              <a:ext uri="{28A0092B-C50C-407E-A947-70E740481C1C}">
                <a14:useLocalDpi xmlns:a14="http://schemas.microsoft.com/office/drawing/2010/main" val="0"/>
              </a:ext>
            </a:extLst>
          </a:blip>
          <a:srcRect b="11111"/>
          <a:stretch/>
        </p:blipFill>
        <p:spPr bwMode="auto">
          <a:xfrm>
            <a:off x="611561" y="4876800"/>
            <a:ext cx="2063750" cy="1981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682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BD5CC6-2119-4FD4-9914-7D2A49626D7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5122" name="Picture 2" descr="Diplodok - Wikipedija, prosta enciklopedija">
            <a:extLst>
              <a:ext uri="{FF2B5EF4-FFF2-40B4-BE49-F238E27FC236}">
                <a16:creationId xmlns:a16="http://schemas.microsoft.com/office/drawing/2014/main" id="{E5DBFA99-3114-43C5-9F98-505CAB9519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788"/>
          <a:stretch/>
        </p:blipFill>
        <p:spPr bwMode="auto">
          <a:xfrm>
            <a:off x="1907704" y="1928031"/>
            <a:ext cx="6084167" cy="3203848"/>
          </a:xfrm>
          <a:prstGeom prst="rect">
            <a:avLst/>
          </a:prstGeom>
          <a:noFill/>
          <a:extLst>
            <a:ext uri="{909E8E84-426E-40DD-AFC4-6F175D3DCCD1}">
              <a14:hiddenFill xmlns:a14="http://schemas.microsoft.com/office/drawing/2010/main">
                <a:solidFill>
                  <a:srgbClr val="FFFFFF"/>
                </a:solidFill>
              </a14:hiddenFill>
            </a:ext>
          </a:extLst>
        </p:spPr>
      </p:pic>
      <p:sp>
        <p:nvSpPr>
          <p:cNvPr id="8" name="Pravokotnik 7">
            <a:extLst>
              <a:ext uri="{FF2B5EF4-FFF2-40B4-BE49-F238E27FC236}">
                <a16:creationId xmlns:a16="http://schemas.microsoft.com/office/drawing/2014/main" id="{21D2BDC4-9F13-40D0-8C60-B77F9E9B8FAA}"/>
              </a:ext>
            </a:extLst>
          </p:cNvPr>
          <p:cNvSpPr/>
          <p:nvPr/>
        </p:nvSpPr>
        <p:spPr>
          <a:xfrm>
            <a:off x="413430" y="457200"/>
            <a:ext cx="8407041" cy="1394997"/>
          </a:xfrm>
          <a:prstGeom prst="rect">
            <a:avLst/>
          </a:prstGeom>
        </p:spPr>
        <p:txBody>
          <a:bodyPr wrap="square">
            <a:spAutoFit/>
          </a:bodyPr>
          <a:lstStyle/>
          <a:p>
            <a:pPr>
              <a:lnSpc>
                <a:spcPct val="107000"/>
              </a:lnSpc>
              <a:spcAft>
                <a:spcPts val="800"/>
              </a:spcAft>
            </a:pPr>
            <a:r>
              <a:rPr lang="sl-SI" sz="2000" cap="all"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Diplodok je najdaljši poznan dinozaver doslej. Imel je 8 m dolg vrat, 5 m dolg trup in kar 14 m dolg rep. Tehtal je od 10 do 12 ton. Obiral je listje z dreves. Napadalce je zastraševal s svojo ogromno velikostjo.</a:t>
            </a:r>
            <a:endParaRPr lang="sl-SI" sz="2000" b="1" cap="all"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Pravokotnik 8">
            <a:extLst>
              <a:ext uri="{FF2B5EF4-FFF2-40B4-BE49-F238E27FC236}">
                <a16:creationId xmlns:a16="http://schemas.microsoft.com/office/drawing/2014/main" id="{7D8330ED-6FF6-4372-AC26-AC606EF51D75}"/>
              </a:ext>
            </a:extLst>
          </p:cNvPr>
          <p:cNvSpPr/>
          <p:nvPr/>
        </p:nvSpPr>
        <p:spPr>
          <a:xfrm>
            <a:off x="38478" y="6327808"/>
            <a:ext cx="8892743" cy="369332"/>
          </a:xfrm>
          <a:prstGeom prst="rect">
            <a:avLst/>
          </a:prstGeom>
        </p:spPr>
        <p:txBody>
          <a:bodyPr wrap="square">
            <a:spAutoFit/>
          </a:bodyPr>
          <a:lstStyle/>
          <a:p>
            <a:r>
              <a:rPr lang="sl-SI" dirty="0">
                <a:hlinkClick r:id="rId3"/>
              </a:rPr>
              <a:t>https://www.youtube.com/watch?v=zE45jyZyz7A&amp;list=PLyNSIFtjYCm--yxa5ZFJ9-uua_P7gYr4a</a:t>
            </a:r>
            <a:endParaRPr lang="sl-SI" dirty="0"/>
          </a:p>
        </p:txBody>
      </p:sp>
      <p:pic>
        <p:nvPicPr>
          <p:cNvPr id="11" name="Slika 10" descr="Rezultat iskanja slik za children they listen, they watch clipart">
            <a:extLst>
              <a:ext uri="{FF2B5EF4-FFF2-40B4-BE49-F238E27FC236}">
                <a16:creationId xmlns:a16="http://schemas.microsoft.com/office/drawing/2014/main" id="{F1433F9A-D601-487D-B6BE-38C76504A42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59557">
            <a:off x="246422" y="4443101"/>
            <a:ext cx="1204617" cy="1125404"/>
          </a:xfrm>
          <a:prstGeom prst="rect">
            <a:avLst/>
          </a:prstGeom>
          <a:noFill/>
          <a:ln>
            <a:noFill/>
          </a:ln>
        </p:spPr>
      </p:pic>
      <p:sp>
        <p:nvSpPr>
          <p:cNvPr id="4" name="PoljeZBesedilom 3">
            <a:extLst>
              <a:ext uri="{FF2B5EF4-FFF2-40B4-BE49-F238E27FC236}">
                <a16:creationId xmlns:a16="http://schemas.microsoft.com/office/drawing/2014/main" id="{8BF38944-9F54-4C40-8711-FE542D7870AB}"/>
              </a:ext>
            </a:extLst>
          </p:cNvPr>
          <p:cNvSpPr txBox="1"/>
          <p:nvPr/>
        </p:nvSpPr>
        <p:spPr>
          <a:xfrm>
            <a:off x="1564995" y="5427719"/>
            <a:ext cx="7272807" cy="707886"/>
          </a:xfrm>
          <a:prstGeom prst="rect">
            <a:avLst/>
          </a:prstGeom>
          <a:noFill/>
        </p:spPr>
        <p:txBody>
          <a:bodyPr wrap="square" rtlCol="0">
            <a:spAutoFit/>
          </a:bodyPr>
          <a:lstStyle/>
          <a:p>
            <a:r>
              <a:rPr lang="sl-SI" sz="2000" dirty="0"/>
              <a:t>NA SPODNJI POVEZAVI SI OGLEJ VIDEOPOSNETEK, KI PRIKAZUJE ŽIVLJENJE DIPLODOKA.</a:t>
            </a:r>
          </a:p>
        </p:txBody>
      </p:sp>
    </p:spTree>
    <p:extLst>
      <p:ext uri="{BB962C8B-B14F-4D97-AF65-F5344CB8AC3E}">
        <p14:creationId xmlns:p14="http://schemas.microsoft.com/office/powerpoint/2010/main" val="18944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0777D019-DB10-4DED-BA96-4D4063451A02}"/>
              </a:ext>
            </a:extLst>
          </p:cNvPr>
          <p:cNvSpPr txBox="1"/>
          <p:nvPr/>
        </p:nvSpPr>
        <p:spPr>
          <a:xfrm>
            <a:off x="179512" y="260648"/>
            <a:ext cx="8424936" cy="369332"/>
          </a:xfrm>
          <a:prstGeom prst="rect">
            <a:avLst/>
          </a:prstGeom>
          <a:noFill/>
        </p:spPr>
        <p:txBody>
          <a:bodyPr wrap="square" rtlCol="0">
            <a:spAutoFit/>
          </a:bodyPr>
          <a:lstStyle/>
          <a:p>
            <a:r>
              <a:rPr lang="sl-SI" dirty="0"/>
              <a:t>PRIMERJAJ PO VELIKOSTI:</a:t>
            </a:r>
          </a:p>
        </p:txBody>
      </p:sp>
      <p:pic>
        <p:nvPicPr>
          <p:cNvPr id="6146" name="Picture 2" descr="APATOZAVER">
            <a:extLst>
              <a:ext uri="{FF2B5EF4-FFF2-40B4-BE49-F238E27FC236}">
                <a16:creationId xmlns:a16="http://schemas.microsoft.com/office/drawing/2014/main" id="{C425F9D8-D536-407A-A113-D0B4958E2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64" b="13457"/>
          <a:stretch/>
        </p:blipFill>
        <p:spPr bwMode="auto">
          <a:xfrm>
            <a:off x="169640" y="1268760"/>
            <a:ext cx="4007884" cy="4248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loni - Wikipedija, prosta enciklopedija">
            <a:extLst>
              <a:ext uri="{FF2B5EF4-FFF2-40B4-BE49-F238E27FC236}">
                <a16:creationId xmlns:a16="http://schemas.microsoft.com/office/drawing/2014/main" id="{BABC5628-561E-478E-B6C5-A590A85867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76"/>
          <a:stretch/>
        </p:blipFill>
        <p:spPr bwMode="auto">
          <a:xfrm>
            <a:off x="6891333" y="2830624"/>
            <a:ext cx="1182283" cy="1484784"/>
          </a:xfrm>
          <a:prstGeom prst="rect">
            <a:avLst/>
          </a:prstGeom>
          <a:noFill/>
          <a:extLst>
            <a:ext uri="{909E8E84-426E-40DD-AFC4-6F175D3DCCD1}">
              <a14:hiddenFill xmlns:a14="http://schemas.microsoft.com/office/drawing/2010/main">
                <a:solidFill>
                  <a:srgbClr val="FFFFFF"/>
                </a:solidFill>
              </a14:hiddenFill>
            </a:ext>
          </a:extLst>
        </p:spPr>
      </p:pic>
      <p:sp>
        <p:nvSpPr>
          <p:cNvPr id="12" name="PoljeZBesedilom 11">
            <a:extLst>
              <a:ext uri="{FF2B5EF4-FFF2-40B4-BE49-F238E27FC236}">
                <a16:creationId xmlns:a16="http://schemas.microsoft.com/office/drawing/2014/main" id="{DA8DEE76-8E31-4582-8E8C-961C88ED32A4}"/>
              </a:ext>
            </a:extLst>
          </p:cNvPr>
          <p:cNvSpPr txBox="1"/>
          <p:nvPr/>
        </p:nvSpPr>
        <p:spPr>
          <a:xfrm>
            <a:off x="4716016" y="1981900"/>
            <a:ext cx="1800200" cy="3170099"/>
          </a:xfrm>
          <a:prstGeom prst="rect">
            <a:avLst/>
          </a:prstGeom>
          <a:noFill/>
        </p:spPr>
        <p:txBody>
          <a:bodyPr wrap="square" rtlCol="0">
            <a:spAutoFit/>
          </a:bodyPr>
          <a:lstStyle/>
          <a:p>
            <a:r>
              <a:rPr lang="sl-SI" sz="20000" dirty="0"/>
              <a:t>&gt;</a:t>
            </a:r>
          </a:p>
        </p:txBody>
      </p:sp>
    </p:spTree>
    <p:extLst>
      <p:ext uri="{BB962C8B-B14F-4D97-AF65-F5344CB8AC3E}">
        <p14:creationId xmlns:p14="http://schemas.microsoft.com/office/powerpoint/2010/main" val="22098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1187624" y="1124744"/>
            <a:ext cx="7655423" cy="1815882"/>
          </a:xfrm>
          <a:prstGeom prst="rect">
            <a:avLst/>
          </a:prstGeom>
        </p:spPr>
        <p:txBody>
          <a:bodyPr wrap="square">
            <a:spAutoFit/>
          </a:bodyPr>
          <a:lstStyle/>
          <a:p>
            <a:r>
              <a:rPr lang="sl-SI" sz="2000" cap="all" dirty="0">
                <a:solidFill>
                  <a:srgbClr val="FF0000"/>
                </a:solidFill>
                <a:latin typeface="Montserrat"/>
              </a:rPr>
              <a:t>                                           Iz malo tršega papirja izdelaj dinozavra.</a:t>
            </a:r>
          </a:p>
          <a:p>
            <a:r>
              <a:rPr lang="sl-SI" sz="2000" cap="all" dirty="0">
                <a:solidFill>
                  <a:srgbClr val="FF0000"/>
                </a:solidFill>
                <a:latin typeface="Montserrat"/>
              </a:rPr>
              <a:t>                                           </a:t>
            </a:r>
            <a:r>
              <a:rPr lang="sl-SI" sz="2000" cap="all" dirty="0">
                <a:solidFill>
                  <a:schemeClr val="accent3">
                    <a:lumMod val="50000"/>
                  </a:schemeClr>
                </a:solidFill>
                <a:latin typeface="Montserrat"/>
              </a:rPr>
              <a:t>(predloga v </a:t>
            </a:r>
            <a:r>
              <a:rPr lang="sl-SI" sz="2000" cap="all" dirty="0" err="1">
                <a:solidFill>
                  <a:schemeClr val="accent3">
                    <a:lumMod val="50000"/>
                  </a:schemeClr>
                </a:solidFill>
                <a:latin typeface="Montserrat"/>
              </a:rPr>
              <a:t>wordu</a:t>
            </a:r>
            <a:r>
              <a:rPr lang="sl-SI" sz="2000" cap="all" dirty="0">
                <a:solidFill>
                  <a:schemeClr val="accent3">
                    <a:lumMod val="50000"/>
                  </a:schemeClr>
                </a:solidFill>
                <a:latin typeface="Montserrat"/>
              </a:rPr>
              <a:t>) </a:t>
            </a:r>
            <a:endParaRPr lang="sl-SI" sz="2000" cap="all" dirty="0">
              <a:solidFill>
                <a:srgbClr val="FF000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a:p>
            <a:endParaRPr lang="sl-SI" cap="all" dirty="0">
              <a:solidFill>
                <a:srgbClr val="00B050"/>
              </a:solidFill>
              <a:latin typeface="Montserrat"/>
            </a:endParaRPr>
          </a:p>
        </p:txBody>
      </p:sp>
      <p:pic>
        <p:nvPicPr>
          <p:cNvPr id="4" name="Slika 3" descr="Rezultat iskanja slik za children create clipart">
            <a:extLst>
              <a:ext uri="{FF2B5EF4-FFF2-40B4-BE49-F238E27FC236}">
                <a16:creationId xmlns:a16="http://schemas.microsoft.com/office/drawing/2014/main" id="{51512455-AFE9-4E16-BA0B-07597A58C30A}"/>
              </a:ext>
            </a:extLst>
          </p:cNvPr>
          <p:cNvPicPr/>
          <p:nvPr/>
        </p:nvPicPr>
        <p:blipFill rotWithShape="1">
          <a:blip r:embed="rId2">
            <a:extLst>
              <a:ext uri="{28A0092B-C50C-407E-A947-70E740481C1C}">
                <a14:useLocalDpi xmlns:a14="http://schemas.microsoft.com/office/drawing/2010/main" val="0"/>
              </a:ext>
            </a:extLst>
          </a:blip>
          <a:srcRect b="6428"/>
          <a:stretch/>
        </p:blipFill>
        <p:spPr bwMode="auto">
          <a:xfrm>
            <a:off x="683568" y="1365300"/>
            <a:ext cx="1895475" cy="1334770"/>
          </a:xfrm>
          <a:prstGeom prst="rect">
            <a:avLst/>
          </a:prstGeom>
          <a:noFill/>
          <a:ln>
            <a:noFill/>
          </a:ln>
          <a:extLst>
            <a:ext uri="{53640926-AAD7-44D8-BBD7-CCE9431645EC}">
              <a14:shadowObscured xmlns:a14="http://schemas.microsoft.com/office/drawing/2010/main"/>
            </a:ext>
          </a:extLst>
        </p:spPr>
      </p:pic>
      <p:sp>
        <p:nvSpPr>
          <p:cNvPr id="2" name="PoljeZBesedilom 1">
            <a:extLst>
              <a:ext uri="{FF2B5EF4-FFF2-40B4-BE49-F238E27FC236}">
                <a16:creationId xmlns:a16="http://schemas.microsoft.com/office/drawing/2014/main" id="{C814DFD6-0184-4322-919C-280FF22A91FB}"/>
              </a:ext>
            </a:extLst>
          </p:cNvPr>
          <p:cNvSpPr txBox="1"/>
          <p:nvPr/>
        </p:nvSpPr>
        <p:spPr>
          <a:xfrm>
            <a:off x="7259562" y="6426612"/>
            <a:ext cx="1884437" cy="369332"/>
          </a:xfrm>
          <a:prstGeom prst="rect">
            <a:avLst/>
          </a:prstGeom>
          <a:noFill/>
        </p:spPr>
        <p:txBody>
          <a:bodyPr wrap="square" rtlCol="0">
            <a:spAutoFit/>
          </a:bodyPr>
          <a:lstStyle/>
          <a:p>
            <a:pPr algn="r"/>
            <a:r>
              <a:rPr lang="sl-SI" dirty="0"/>
              <a:t>Vir: Internet</a:t>
            </a:r>
          </a:p>
        </p:txBody>
      </p:sp>
      <p:sp>
        <p:nvSpPr>
          <p:cNvPr id="3" name="PoljeZBesedilom 2">
            <a:extLst>
              <a:ext uri="{FF2B5EF4-FFF2-40B4-BE49-F238E27FC236}">
                <a16:creationId xmlns:a16="http://schemas.microsoft.com/office/drawing/2014/main" id="{D14E72EE-1A08-4C4E-A3E4-99328F0A13B7}"/>
              </a:ext>
            </a:extLst>
          </p:cNvPr>
          <p:cNvSpPr txBox="1"/>
          <p:nvPr/>
        </p:nvSpPr>
        <p:spPr>
          <a:xfrm>
            <a:off x="683568" y="3429000"/>
            <a:ext cx="4104456" cy="2215991"/>
          </a:xfrm>
          <a:prstGeom prst="rect">
            <a:avLst/>
          </a:prstGeom>
          <a:noFill/>
        </p:spPr>
        <p:txBody>
          <a:bodyPr wrap="square" rtlCol="0">
            <a:spAutoFit/>
          </a:bodyPr>
          <a:lstStyle/>
          <a:p>
            <a:r>
              <a:rPr lang="sl-SI" sz="2000" cap="all" dirty="0">
                <a:solidFill>
                  <a:srgbClr val="FF0000"/>
                </a:solidFill>
              </a:rPr>
              <a:t>Izziv: Risanje z nogo</a:t>
            </a:r>
          </a:p>
          <a:p>
            <a:r>
              <a:rPr lang="sl-SI" sz="2000" cap="all" dirty="0"/>
              <a:t>Svinčnik ali kako drugo pisalo si zataknite za prst na nogi. Zamislite si, kaj bi narisali, otroci pa naj uganejo, kaj je na sliki.</a:t>
            </a:r>
          </a:p>
          <a:p>
            <a:endParaRPr lang="sl-SI" dirty="0"/>
          </a:p>
        </p:txBody>
      </p:sp>
      <p:pic>
        <p:nvPicPr>
          <p:cNvPr id="1026" name="Picture 2" descr="Naredite kartonsko obrt z dinozavri za svoje dino ljubeče otroke s tem nadvse preprostim načinom gradnje in rezanja!  Odlična za starejše otroke, ki lahko naredijo same ali za malčke, da se okrasijo in igrajo na deževen dan.  Karton je najboljši umetniški material, ki je na voljo ... Preberite več »">
            <a:extLst>
              <a:ext uri="{FF2B5EF4-FFF2-40B4-BE49-F238E27FC236}">
                <a16:creationId xmlns:a16="http://schemas.microsoft.com/office/drawing/2014/main" id="{D217E60C-3753-42B0-89D9-04C805B44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295" y="2204864"/>
            <a:ext cx="4442705" cy="319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2409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164</Words>
  <Application>Microsoft Office PowerPoint</Application>
  <PresentationFormat>Diaprojekcija na zaslonu (4:3)</PresentationFormat>
  <Paragraphs>34</Paragraphs>
  <Slides>4</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4</vt:i4>
      </vt:variant>
    </vt:vector>
  </HeadingPairs>
  <TitlesOfParts>
    <vt:vector size="8" baseType="lpstr">
      <vt:lpstr>Arial</vt:lpstr>
      <vt:lpstr>Calibri</vt:lpstr>
      <vt:lpstr>Montserrat</vt:lpstr>
      <vt:lpstr>Officeova tema</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PTICE PRI NAS</dc:title>
  <dc:creator>Mateja</dc:creator>
  <cp:lastModifiedBy>Vera</cp:lastModifiedBy>
  <cp:revision>53</cp:revision>
  <dcterms:created xsi:type="dcterms:W3CDTF">2017-03-15T12:24:01Z</dcterms:created>
  <dcterms:modified xsi:type="dcterms:W3CDTF">2020-03-28T18:54:03Z</dcterms:modified>
</cp:coreProperties>
</file>