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64" r:id="rId5"/>
    <p:sldId id="266" r:id="rId6"/>
    <p:sldId id="283" r:id="rId7"/>
    <p:sldId id="285" r:id="rId8"/>
  </p:sldIdLst>
  <p:sldSz cx="12188825" cy="6858000"/>
  <p:notesSz cx="6858000" cy="9144000"/>
  <p:defaultTextStyle>
    <a:defPPr rtl="0">
      <a:defRPr lang="sl-si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8" d="100"/>
          <a:sy n="88" d="100"/>
        </p:scale>
        <p:origin x="494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8D5E76A-13CE-4C70-827C-CBE96DCBB278}" type="datetime1">
              <a:rPr lang="sl-SI" smtClean="0">
                <a:solidFill>
                  <a:schemeClr val="tx2"/>
                </a:solidFill>
              </a:rPr>
              <a:pPr algn="r" rtl="0"/>
              <a:t>19. 05. 2020</a:t>
            </a:fld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sl-SI" smtClean="0">
                <a:solidFill>
                  <a:schemeClr val="tx2"/>
                </a:solidFill>
              </a:rPr>
              <a:pPr algn="r" rtl="0"/>
              <a:t>‹#›</a:t>
            </a:fld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8C0CE481-4143-40CC-9C75-957D0B4011B2}" type="datetime1">
              <a:rPr lang="sl-SI" smtClean="0"/>
              <a:pPr/>
              <a:t>19. 05. 2020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88F6DB1-BB4F-482A-966D-9D4C22697C7A}" type="datetime1">
              <a:rPr lang="sl-SI" smtClean="0"/>
              <a:pPr/>
              <a:t>19. 05. 2020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C89DEF-15F0-4162-AD79-52F57ABAB717}" type="datetime1">
              <a:rPr lang="sl-SI" smtClean="0"/>
              <a:pPr/>
              <a:t>19. 05. 2020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C2A18B-C9A5-46D8-BED1-24E5FEC58BA7}" type="datetime1">
              <a:rPr lang="sl-SI" smtClean="0"/>
              <a:pPr/>
              <a:t>19. 05. 2020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F5882C-E063-4925-AAD0-F221090DF8CA}" type="datetime1">
              <a:rPr lang="sl-SI" smtClean="0"/>
              <a:pPr/>
              <a:t>19. 05. 2020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73BADE-92FB-4604-9148-56AD70A3ECD3}" type="datetime1">
              <a:rPr lang="sl-SI" smtClean="0"/>
              <a:pPr/>
              <a:t>19. 05. 2020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99D7E30-E2AB-4C63-AD35-541B7A285D4F}" type="datetime1">
              <a:rPr lang="sl-SI" smtClean="0"/>
              <a:pPr/>
              <a:t>19. 05. 2020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05F3E9-5875-4200-8E84-804D9F0771C8}" type="datetime1">
              <a:rPr lang="sl-SI" smtClean="0"/>
              <a:pPr/>
              <a:t>19. 05. 2020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280166-3F3F-4C5F-9A42-090F79599782}" type="datetime1">
              <a:rPr lang="sl-SI" smtClean="0"/>
              <a:pPr/>
              <a:t>19. 05. 2020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sliko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2D7CF5-E904-4A09-A3E9-80A1D69E6E30}" type="datetime1">
              <a:rPr lang="sl-SI" smtClean="0"/>
              <a:pPr/>
              <a:t>19. 05. 2020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905D459-4C1E-4E18-B6B6-C73F1D79325C}" type="datetime1">
              <a:rPr lang="sl-SI" smtClean="0"/>
              <a:pPr/>
              <a:t>19. 05. 2020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82244" y="476672"/>
            <a:ext cx="7008574" cy="1656184"/>
          </a:xfrm>
        </p:spPr>
        <p:txBody>
          <a:bodyPr rtlCol="0">
            <a:normAutofit fontScale="90000"/>
          </a:bodyPr>
          <a:lstStyle/>
          <a:p>
            <a:pPr rtl="0"/>
            <a:r>
              <a:rPr lang="sl-SI" dirty="0" smtClean="0">
                <a:solidFill>
                  <a:srgbClr val="FF0000"/>
                </a:solidFill>
              </a:rPr>
              <a:t>Književnost v času </a:t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dirty="0" smtClean="0">
                <a:solidFill>
                  <a:srgbClr val="FF0000"/>
                </a:solidFill>
              </a:rPr>
              <a:t>II. svetovne vojne</a:t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dirty="0" smtClean="0">
                <a:solidFill>
                  <a:srgbClr val="FF0000"/>
                </a:solidFill>
              </a:rPr>
              <a:t>(1941–1945)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726260" y="2492896"/>
            <a:ext cx="7056784" cy="4104456"/>
          </a:xfrm>
        </p:spPr>
        <p:txBody>
          <a:bodyPr rtlCol="0"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2060"/>
                </a:solidFill>
              </a:rPr>
              <a:t>Slovenska književnost je povezana na eni strani </a:t>
            </a:r>
            <a:r>
              <a:rPr lang="sl-SI" dirty="0">
                <a:solidFill>
                  <a:srgbClr val="002060"/>
                </a:solidFill>
              </a:rPr>
              <a:t>z narodnoosvobodilnim </a:t>
            </a:r>
            <a:r>
              <a:rPr lang="sl-SI" dirty="0" smtClean="0">
                <a:solidFill>
                  <a:srgbClr val="002060"/>
                </a:solidFill>
              </a:rPr>
              <a:t>gibanjem (Matej Bor, Karel Destovnik - Kajuh), na drugi z bojem njihovih političnih nasprotnikov (France Balantič).</a:t>
            </a:r>
          </a:p>
          <a:p>
            <a:r>
              <a:rPr lang="sl-SI" dirty="0" smtClean="0">
                <a:solidFill>
                  <a:srgbClr val="002060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2060"/>
                </a:solidFill>
              </a:rPr>
              <a:t>Tematika: </a:t>
            </a:r>
          </a:p>
          <a:p>
            <a:pPr marL="1066693" lvl="1" indent="-457200" algn="just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2060"/>
                </a:solidFill>
              </a:rPr>
              <a:t>upor</a:t>
            </a:r>
          </a:p>
          <a:p>
            <a:pPr marL="1066693" lvl="1" indent="-457200" algn="just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2060"/>
                </a:solidFill>
              </a:rPr>
              <a:t>vojna</a:t>
            </a:r>
          </a:p>
          <a:p>
            <a:pPr marL="1066693" lvl="1" indent="-457200" algn="just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2060"/>
                </a:solidFill>
              </a:rPr>
              <a:t>t</a:t>
            </a:r>
            <a:r>
              <a:rPr lang="sl-SI" dirty="0" smtClean="0">
                <a:solidFill>
                  <a:srgbClr val="002060"/>
                </a:solidFill>
              </a:rPr>
              <a:t>rpljenje</a:t>
            </a:r>
          </a:p>
          <a:p>
            <a:pPr marL="1066693" lvl="1" indent="-457200" algn="just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2060"/>
                </a:solidFill>
              </a:rPr>
              <a:t>tovarištvo </a:t>
            </a:r>
          </a:p>
          <a:p>
            <a:pPr marL="1066693" lvl="1" indent="-457200" algn="just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2060"/>
                </a:solidFill>
              </a:rPr>
              <a:t>ljubezen </a:t>
            </a:r>
            <a:r>
              <a:rPr lang="sl-SI" dirty="0">
                <a:solidFill>
                  <a:srgbClr val="002060"/>
                </a:solidFill>
              </a:rPr>
              <a:t>do domovine, dekleta, doma, družine </a:t>
            </a:r>
            <a:endParaRPr lang="sl-SI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93812" y="1268760"/>
            <a:ext cx="7560840" cy="5112568"/>
          </a:xfrm>
        </p:spPr>
        <p:txBody>
          <a:bodyPr rtlCol="0">
            <a:normAutofit/>
          </a:bodyPr>
          <a:lstStyle/>
          <a:p>
            <a:pPr marL="4572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002060"/>
                </a:solidFill>
              </a:rPr>
              <a:t>Prevladuje lirika.</a:t>
            </a:r>
          </a:p>
          <a:p>
            <a:pPr marL="0" lvl="1">
              <a:spcBef>
                <a:spcPts val="0"/>
              </a:spcBef>
            </a:pPr>
            <a:endParaRPr lang="sl-SI" sz="2100" dirty="0">
              <a:solidFill>
                <a:srgbClr val="002060"/>
              </a:solidFill>
            </a:endParaRPr>
          </a:p>
          <a:p>
            <a:pPr marL="4572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002060"/>
                </a:solidFill>
              </a:rPr>
              <a:t>Od pripovedništva se je uveljavila samo krajša proza: črtica in novela. </a:t>
            </a:r>
          </a:p>
          <a:p>
            <a:pPr marL="0" lvl="1">
              <a:spcBef>
                <a:spcPts val="0"/>
              </a:spcBef>
            </a:pPr>
            <a:endParaRPr lang="sl-SI" sz="2100" dirty="0">
              <a:solidFill>
                <a:srgbClr val="002060"/>
              </a:solidFill>
            </a:endParaRPr>
          </a:p>
          <a:p>
            <a:pPr marL="4572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002060"/>
                </a:solidFill>
              </a:rPr>
              <a:t>V partizanskem gledališču se razvija tudi dramatika, predvsem skeči in enodejanke.</a:t>
            </a:r>
          </a:p>
          <a:p>
            <a:pPr marL="0" lvl="1">
              <a:spcBef>
                <a:spcPts val="0"/>
              </a:spcBef>
            </a:pPr>
            <a:endParaRPr lang="sl-SI" sz="2100" dirty="0">
              <a:solidFill>
                <a:srgbClr val="002060"/>
              </a:solidFill>
            </a:endParaRPr>
          </a:p>
          <a:p>
            <a:pPr marL="4572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l-SI" sz="2100" dirty="0">
                <a:solidFill>
                  <a:srgbClr val="002060"/>
                </a:solidFill>
              </a:rPr>
              <a:t>Pesmi piše približno tretjina prebivalstva, veliko jih je ponarodelo, ime avtorja se je pozabilo: govorimo o vrnitvi ljudskega pesništva v tem kratkem obdobju. </a:t>
            </a:r>
          </a:p>
          <a:p>
            <a:pPr marL="4572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sl-SI" sz="2100" dirty="0">
              <a:solidFill>
                <a:srgbClr val="002060"/>
              </a:solidFill>
            </a:endParaRPr>
          </a:p>
          <a:p>
            <a:pPr marL="0" lvl="1">
              <a:spcBef>
                <a:spcPts val="0"/>
              </a:spcBef>
            </a:pPr>
            <a:r>
              <a:rPr lang="sl-SI" sz="2100" dirty="0">
                <a:solidFill>
                  <a:srgbClr val="002060"/>
                </a:solidFill>
              </a:rPr>
              <a:t>Vojna je bila tako težka, travmatična izkušnja, da teme in slog tega obdobja prevladujejo v slovenski književnosti vse do l. 1950, ko se začne sodobna književnost.</a:t>
            </a:r>
            <a:endParaRPr lang="sl-SI" sz="2100" dirty="0">
              <a:solidFill>
                <a:srgbClr val="FF0000"/>
              </a:solidFill>
            </a:endParaRPr>
          </a:p>
          <a:p>
            <a:pPr rtl="0"/>
            <a:endParaRPr lang="sl-SI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693812" y="476672"/>
            <a:ext cx="4680520" cy="432048"/>
          </a:xfrm>
          <a:prstGeom prst="rect">
            <a:avLst/>
          </a:prstGeom>
        </p:spPr>
        <p:txBody>
          <a:bodyPr vert="horz" lIns="121899" tIns="60949" rIns="121899" bIns="60949" rtlCol="0" anchor="t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l-SI" sz="2000" smtClean="0">
                <a:solidFill>
                  <a:srgbClr val="FF0000"/>
                </a:solidFill>
              </a:rPr>
              <a:t>Književnost v času II. svetovne vojne</a:t>
            </a:r>
            <a:endParaRPr lang="sl-SI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94212" y="620688"/>
            <a:ext cx="7225928" cy="1080120"/>
          </a:xfrm>
        </p:spPr>
        <p:txBody>
          <a:bodyPr rtlCol="0"/>
          <a:lstStyle/>
          <a:p>
            <a:pPr rtl="0"/>
            <a:r>
              <a:rPr lang="sl-SI" dirty="0" smtClean="0">
                <a:solidFill>
                  <a:srgbClr val="FF0000"/>
                </a:solidFill>
              </a:rPr>
              <a:t>Sodobna književnost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518348" y="1772816"/>
            <a:ext cx="6001792" cy="4824536"/>
          </a:xfrm>
        </p:spPr>
        <p:txBody>
          <a:bodyPr rtlCol="0">
            <a:normAutofit/>
          </a:bodyPr>
          <a:lstStyle/>
          <a:p>
            <a:pPr rtl="0"/>
            <a:r>
              <a:rPr lang="sl-SI" sz="3500" dirty="0" smtClean="0"/>
              <a:t>(</a:t>
            </a:r>
            <a:r>
              <a:rPr lang="sl-SI" sz="3500" dirty="0" smtClean="0">
                <a:solidFill>
                  <a:srgbClr val="002060"/>
                </a:solidFill>
              </a:rPr>
              <a:t>po l. 1950)*</a:t>
            </a:r>
          </a:p>
          <a:p>
            <a:pPr rtl="0"/>
            <a:endParaRPr lang="sl-SI" dirty="0">
              <a:solidFill>
                <a:srgbClr val="002060"/>
              </a:solidFill>
            </a:endParaRPr>
          </a:p>
          <a:p>
            <a:pPr rtl="0"/>
            <a:endParaRPr lang="sl-SI" dirty="0" smtClean="0">
              <a:solidFill>
                <a:srgbClr val="002060"/>
              </a:solidFill>
            </a:endParaRPr>
          </a:p>
          <a:p>
            <a:pPr rtl="0"/>
            <a:endParaRPr lang="sl-SI" dirty="0">
              <a:solidFill>
                <a:srgbClr val="002060"/>
              </a:solidFill>
            </a:endParaRPr>
          </a:p>
          <a:p>
            <a:pPr rtl="0"/>
            <a:endParaRPr lang="sl-SI" dirty="0" smtClean="0">
              <a:solidFill>
                <a:srgbClr val="002060"/>
              </a:solidFill>
            </a:endParaRPr>
          </a:p>
          <a:p>
            <a:pPr rtl="0"/>
            <a:endParaRPr lang="sl-SI" dirty="0" smtClean="0">
              <a:solidFill>
                <a:srgbClr val="002060"/>
              </a:solidFill>
            </a:endParaRPr>
          </a:p>
          <a:p>
            <a:pPr algn="just" rtl="0"/>
            <a:r>
              <a:rPr lang="sl-SI" sz="2000" dirty="0" smtClean="0">
                <a:solidFill>
                  <a:srgbClr val="002060"/>
                </a:solidFill>
              </a:rPr>
              <a:t>*Ker je od tedaj minilo že več kot pol stoletja in je tudi književnost v tem času naredila velik razvoj, sedaj že govorimo o:</a:t>
            </a:r>
          </a:p>
          <a:p>
            <a:pPr algn="just" rtl="0"/>
            <a:endParaRPr lang="sl-SI" sz="2000" dirty="0" smtClean="0">
              <a:solidFill>
                <a:srgbClr val="002060"/>
              </a:solidFill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2060"/>
                </a:solidFill>
              </a:rPr>
              <a:t>k</a:t>
            </a:r>
            <a:r>
              <a:rPr lang="sl-SI" sz="2000" dirty="0" smtClean="0">
                <a:solidFill>
                  <a:srgbClr val="002060"/>
                </a:solidFill>
              </a:rPr>
              <a:t>njiževnosti po II. svetovni vojni (1950–1980)</a:t>
            </a:r>
          </a:p>
          <a:p>
            <a:pPr algn="just" rtl="0"/>
            <a:endParaRPr lang="sl-SI" sz="2000" dirty="0" smtClean="0">
              <a:solidFill>
                <a:srgbClr val="002060"/>
              </a:solidFill>
            </a:endParaRPr>
          </a:p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002060"/>
                </a:solidFill>
              </a:rPr>
              <a:t>s</a:t>
            </a:r>
            <a:r>
              <a:rPr lang="sl-SI" sz="2000" dirty="0" smtClean="0">
                <a:solidFill>
                  <a:srgbClr val="002060"/>
                </a:solidFill>
              </a:rPr>
              <a:t>odobni književnosti (po l. 1980)</a:t>
            </a:r>
          </a:p>
          <a:p>
            <a:pPr lvl="1" algn="just"/>
            <a:endParaRPr lang="sl-SI" sz="800" dirty="0"/>
          </a:p>
          <a:p>
            <a:pPr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9076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1844" y="836712"/>
            <a:ext cx="7008574" cy="4896544"/>
          </a:xfrm>
        </p:spPr>
        <p:txBody>
          <a:bodyPr rtlCol="0">
            <a:normAutofit fontScale="90000"/>
          </a:bodyPr>
          <a:lstStyle/>
          <a:p>
            <a:r>
              <a:rPr lang="sl-SI" sz="2200" dirty="0" smtClean="0"/>
              <a:t>Za to obdobje je značilno, da je v njem veliko različnih književnih smeri in slogov pisanja.</a:t>
            </a:r>
            <a:br>
              <a:rPr lang="sl-SI" sz="2200" dirty="0" smtClean="0"/>
            </a:br>
            <a:r>
              <a:rPr lang="sl-SI" sz="2200" dirty="0"/>
              <a:t/>
            </a:r>
            <a:br>
              <a:rPr lang="sl-SI" sz="2200" dirty="0"/>
            </a:br>
            <a:r>
              <a:rPr lang="sl-SI" sz="2200" dirty="0" smtClean="0"/>
              <a:t>Veliko je tudi avtorjev, npr.:</a:t>
            </a:r>
            <a:br>
              <a:rPr lang="sl-SI" sz="2200" dirty="0" smtClean="0"/>
            </a:br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sz="2200" dirty="0" smtClean="0"/>
              <a:t>- pesniki: Tone Pavček, ______________________________ _____________________________________________________</a:t>
            </a:r>
            <a:br>
              <a:rPr lang="sl-SI" sz="2200" dirty="0" smtClean="0"/>
            </a:br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sz="2200" dirty="0" smtClean="0"/>
              <a:t>- pisatelji: Desa Muck, </a:t>
            </a:r>
            <a:r>
              <a:rPr lang="sl-SI" sz="2200" dirty="0"/>
              <a:t>______________________________ </a:t>
            </a:r>
            <a:r>
              <a:rPr lang="sl-SI" sz="2200" dirty="0" smtClean="0"/>
              <a:t>____________________________________________________</a:t>
            </a:r>
            <a:br>
              <a:rPr lang="sl-SI" sz="2200" dirty="0" smtClean="0"/>
            </a:br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sz="2200" dirty="0" smtClean="0"/>
              <a:t>- dramatiki: Milan Jesih, </a:t>
            </a:r>
            <a:r>
              <a:rPr lang="sl-SI" sz="2200" dirty="0"/>
              <a:t>______________________________</a:t>
            </a:r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sz="2200" dirty="0" smtClean="0"/>
              <a:t>_____________________________________________________</a:t>
            </a:r>
            <a:br>
              <a:rPr lang="sl-SI" sz="2200" dirty="0" smtClean="0"/>
            </a:br>
            <a:r>
              <a:rPr lang="sl-SI" sz="2200" dirty="0" smtClean="0"/>
              <a:t/>
            </a:r>
            <a:br>
              <a:rPr lang="sl-SI" sz="2200" dirty="0" smtClean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047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jige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6_TF02787940_TF02787940" id="{5AA99637-86DC-4E5B-A262-464895658E23}" vid="{A5ACF47A-A59A-4F2F-B481-546258C9F260}"/>
    </a:ext>
  </a:extLst>
</a:theme>
</file>

<file path=ppt/theme/theme2.xml><?xml version="1.0" encoding="utf-8"?>
<a:theme xmlns:a="http://schemas.openxmlformats.org/drawingml/2006/main" name="Officeova 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modrim svežnjem knjig (širokozaslonsko)</Template>
  <TotalTime>0</TotalTime>
  <Words>213</Words>
  <Application>Microsoft Office PowerPoint</Application>
  <PresentationFormat>Po meri</PresentationFormat>
  <Paragraphs>32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Knjige 16x9</vt:lpstr>
      <vt:lpstr>Književnost v času  II. svetovne vojne (1941–1945)</vt:lpstr>
      <vt:lpstr>PowerPointova predstavitev</vt:lpstr>
      <vt:lpstr>Sodobna književnost</vt:lpstr>
      <vt:lpstr>Za to obdobje je značilno, da je v njem veliko različnih književnih smeri in slogov pisanja.  Veliko je tudi avtorjev, npr.:   - pesniki: Tone Pavček, ______________________________ _____________________________________________________   - pisatelji: Desa Muck, ______________________________ ____________________________________________________   - dramatiki: Milan Jesih, ______________________________ _____________________________________________________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2020-05-11T05:19:32Z</dcterms:created>
  <dcterms:modified xsi:type="dcterms:W3CDTF">2020-05-19T07:56:39Z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