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8" r:id="rId3"/>
    <p:sldId id="268" r:id="rId4"/>
    <p:sldId id="279" r:id="rId5"/>
    <p:sldId id="280" r:id="rId6"/>
    <p:sldId id="269" r:id="rId7"/>
    <p:sldId id="256" r:id="rId8"/>
    <p:sldId id="281" r:id="rId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0F55EB-64F3-45D4-BF58-35D6124D0B47}"/>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FB0D8E35-41DC-4949-A242-7507E441B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60814CC9-6BBA-43C2-8EF4-2585266F993D}"/>
              </a:ext>
            </a:extLst>
          </p:cNvPr>
          <p:cNvSpPr>
            <a:spLocks noGrp="1"/>
          </p:cNvSpPr>
          <p:nvPr>
            <p:ph type="dt" sz="half" idx="10"/>
          </p:nvPr>
        </p:nvSpPr>
        <p:spPr/>
        <p:txBody>
          <a:bodyPr/>
          <a:lstStyle/>
          <a:p>
            <a:fld id="{E5CCF911-71E5-4454-B433-3D4BFE5307FC}" type="datetimeFigureOut">
              <a:rPr lang="sl-SI" smtClean="0"/>
              <a:t>29. 03. 2020</a:t>
            </a:fld>
            <a:endParaRPr lang="sl-SI"/>
          </a:p>
        </p:txBody>
      </p:sp>
      <p:sp>
        <p:nvSpPr>
          <p:cNvPr id="5" name="Označba mesta noge 4">
            <a:extLst>
              <a:ext uri="{FF2B5EF4-FFF2-40B4-BE49-F238E27FC236}">
                <a16:creationId xmlns:a16="http://schemas.microsoft.com/office/drawing/2014/main" id="{8A228B4E-9054-4ED2-B108-FAB0912BBCE1}"/>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B1EC11C-CBB6-4A52-BBFB-36C84A8B061C}"/>
              </a:ext>
            </a:extLst>
          </p:cNvPr>
          <p:cNvSpPr>
            <a:spLocks noGrp="1"/>
          </p:cNvSpPr>
          <p:nvPr>
            <p:ph type="sldNum" sz="quarter" idx="12"/>
          </p:nvPr>
        </p:nvSpPr>
        <p:spPr/>
        <p:txBody>
          <a:bodyPr/>
          <a:lstStyle/>
          <a:p>
            <a:fld id="{23EE6EBA-FE2E-4300-91E2-3D7FA37E24C8}" type="slidenum">
              <a:rPr lang="sl-SI" smtClean="0"/>
              <a:t>‹#›</a:t>
            </a:fld>
            <a:endParaRPr lang="sl-SI"/>
          </a:p>
        </p:txBody>
      </p:sp>
    </p:spTree>
    <p:extLst>
      <p:ext uri="{BB962C8B-B14F-4D97-AF65-F5344CB8AC3E}">
        <p14:creationId xmlns:p14="http://schemas.microsoft.com/office/powerpoint/2010/main" val="362058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B11EAD-6BBD-4B1C-BBD3-14E0E117CBC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75E1D87A-F4C1-4DD9-8229-FD26A39C7753}"/>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53F3F85-7BE3-418D-B212-0ABF1CD1284B}"/>
              </a:ext>
            </a:extLst>
          </p:cNvPr>
          <p:cNvSpPr>
            <a:spLocks noGrp="1"/>
          </p:cNvSpPr>
          <p:nvPr>
            <p:ph type="dt" sz="half" idx="10"/>
          </p:nvPr>
        </p:nvSpPr>
        <p:spPr/>
        <p:txBody>
          <a:bodyPr/>
          <a:lstStyle/>
          <a:p>
            <a:fld id="{E5CCF911-71E5-4454-B433-3D4BFE5307FC}" type="datetimeFigureOut">
              <a:rPr lang="sl-SI" smtClean="0"/>
              <a:t>29. 03. 2020</a:t>
            </a:fld>
            <a:endParaRPr lang="sl-SI"/>
          </a:p>
        </p:txBody>
      </p:sp>
      <p:sp>
        <p:nvSpPr>
          <p:cNvPr id="5" name="Označba mesta noge 4">
            <a:extLst>
              <a:ext uri="{FF2B5EF4-FFF2-40B4-BE49-F238E27FC236}">
                <a16:creationId xmlns:a16="http://schemas.microsoft.com/office/drawing/2014/main" id="{337E9CB3-1495-4FE4-ADA2-2042D16CC76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04B7625-C757-45FF-B8C7-34028A33840C}"/>
              </a:ext>
            </a:extLst>
          </p:cNvPr>
          <p:cNvSpPr>
            <a:spLocks noGrp="1"/>
          </p:cNvSpPr>
          <p:nvPr>
            <p:ph type="sldNum" sz="quarter" idx="12"/>
          </p:nvPr>
        </p:nvSpPr>
        <p:spPr/>
        <p:txBody>
          <a:bodyPr/>
          <a:lstStyle/>
          <a:p>
            <a:fld id="{23EE6EBA-FE2E-4300-91E2-3D7FA37E24C8}" type="slidenum">
              <a:rPr lang="sl-SI" smtClean="0"/>
              <a:t>‹#›</a:t>
            </a:fld>
            <a:endParaRPr lang="sl-SI"/>
          </a:p>
        </p:txBody>
      </p:sp>
    </p:spTree>
    <p:extLst>
      <p:ext uri="{BB962C8B-B14F-4D97-AF65-F5344CB8AC3E}">
        <p14:creationId xmlns:p14="http://schemas.microsoft.com/office/powerpoint/2010/main" val="153095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9325DA34-3652-4279-84CD-E90CC6A582DF}"/>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4535F4C8-1F2F-46C9-99C9-5A3817D8E6FA}"/>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C44A9184-83F8-4E82-8704-1CDA6EA325A4}"/>
              </a:ext>
            </a:extLst>
          </p:cNvPr>
          <p:cNvSpPr>
            <a:spLocks noGrp="1"/>
          </p:cNvSpPr>
          <p:nvPr>
            <p:ph type="dt" sz="half" idx="10"/>
          </p:nvPr>
        </p:nvSpPr>
        <p:spPr/>
        <p:txBody>
          <a:bodyPr/>
          <a:lstStyle/>
          <a:p>
            <a:fld id="{E5CCF911-71E5-4454-B433-3D4BFE5307FC}" type="datetimeFigureOut">
              <a:rPr lang="sl-SI" smtClean="0"/>
              <a:t>29. 03. 2020</a:t>
            </a:fld>
            <a:endParaRPr lang="sl-SI"/>
          </a:p>
        </p:txBody>
      </p:sp>
      <p:sp>
        <p:nvSpPr>
          <p:cNvPr id="5" name="Označba mesta noge 4">
            <a:extLst>
              <a:ext uri="{FF2B5EF4-FFF2-40B4-BE49-F238E27FC236}">
                <a16:creationId xmlns:a16="http://schemas.microsoft.com/office/drawing/2014/main" id="{E47D64AE-0487-42E6-A506-468B0E85757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D050781-5887-4EEB-AACB-779DD2B12C6F}"/>
              </a:ext>
            </a:extLst>
          </p:cNvPr>
          <p:cNvSpPr>
            <a:spLocks noGrp="1"/>
          </p:cNvSpPr>
          <p:nvPr>
            <p:ph type="sldNum" sz="quarter" idx="12"/>
          </p:nvPr>
        </p:nvSpPr>
        <p:spPr/>
        <p:txBody>
          <a:bodyPr/>
          <a:lstStyle/>
          <a:p>
            <a:fld id="{23EE6EBA-FE2E-4300-91E2-3D7FA37E24C8}" type="slidenum">
              <a:rPr lang="sl-SI" smtClean="0"/>
              <a:t>‹#›</a:t>
            </a:fld>
            <a:endParaRPr lang="sl-SI"/>
          </a:p>
        </p:txBody>
      </p:sp>
    </p:spTree>
    <p:extLst>
      <p:ext uri="{BB962C8B-B14F-4D97-AF65-F5344CB8AC3E}">
        <p14:creationId xmlns:p14="http://schemas.microsoft.com/office/powerpoint/2010/main" val="362809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83CBE6-EFAE-456D-BE82-42E016E84FE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FC075A9E-3CE3-42A1-96CA-543EBD8616E3}"/>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57DD4DA-678D-460D-9EFA-50CE3FF35B51}"/>
              </a:ext>
            </a:extLst>
          </p:cNvPr>
          <p:cNvSpPr>
            <a:spLocks noGrp="1"/>
          </p:cNvSpPr>
          <p:nvPr>
            <p:ph type="dt" sz="half" idx="10"/>
          </p:nvPr>
        </p:nvSpPr>
        <p:spPr/>
        <p:txBody>
          <a:bodyPr/>
          <a:lstStyle/>
          <a:p>
            <a:fld id="{E5CCF911-71E5-4454-B433-3D4BFE5307FC}" type="datetimeFigureOut">
              <a:rPr lang="sl-SI" smtClean="0"/>
              <a:t>29. 03. 2020</a:t>
            </a:fld>
            <a:endParaRPr lang="sl-SI"/>
          </a:p>
        </p:txBody>
      </p:sp>
      <p:sp>
        <p:nvSpPr>
          <p:cNvPr id="5" name="Označba mesta noge 4">
            <a:extLst>
              <a:ext uri="{FF2B5EF4-FFF2-40B4-BE49-F238E27FC236}">
                <a16:creationId xmlns:a16="http://schemas.microsoft.com/office/drawing/2014/main" id="{1EADEA92-8FC6-40C4-A863-C29907D844C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8E4E92A-FBAF-437B-B411-709FCFED3C81}"/>
              </a:ext>
            </a:extLst>
          </p:cNvPr>
          <p:cNvSpPr>
            <a:spLocks noGrp="1"/>
          </p:cNvSpPr>
          <p:nvPr>
            <p:ph type="sldNum" sz="quarter" idx="12"/>
          </p:nvPr>
        </p:nvSpPr>
        <p:spPr/>
        <p:txBody>
          <a:bodyPr/>
          <a:lstStyle/>
          <a:p>
            <a:fld id="{23EE6EBA-FE2E-4300-91E2-3D7FA37E24C8}" type="slidenum">
              <a:rPr lang="sl-SI" smtClean="0"/>
              <a:t>‹#›</a:t>
            </a:fld>
            <a:endParaRPr lang="sl-SI"/>
          </a:p>
        </p:txBody>
      </p:sp>
    </p:spTree>
    <p:extLst>
      <p:ext uri="{BB962C8B-B14F-4D97-AF65-F5344CB8AC3E}">
        <p14:creationId xmlns:p14="http://schemas.microsoft.com/office/powerpoint/2010/main" val="423738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E4F51D-3C70-40DD-97BB-62AE4E44A45D}"/>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678DE560-9A39-4119-A7DB-CD8E394E0C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CE01E54E-8EDE-4A46-B7BE-D56AB471CF5F}"/>
              </a:ext>
            </a:extLst>
          </p:cNvPr>
          <p:cNvSpPr>
            <a:spLocks noGrp="1"/>
          </p:cNvSpPr>
          <p:nvPr>
            <p:ph type="dt" sz="half" idx="10"/>
          </p:nvPr>
        </p:nvSpPr>
        <p:spPr/>
        <p:txBody>
          <a:bodyPr/>
          <a:lstStyle/>
          <a:p>
            <a:fld id="{E5CCF911-71E5-4454-B433-3D4BFE5307FC}" type="datetimeFigureOut">
              <a:rPr lang="sl-SI" smtClean="0"/>
              <a:t>29. 03. 2020</a:t>
            </a:fld>
            <a:endParaRPr lang="sl-SI"/>
          </a:p>
        </p:txBody>
      </p:sp>
      <p:sp>
        <p:nvSpPr>
          <p:cNvPr id="5" name="Označba mesta noge 4">
            <a:extLst>
              <a:ext uri="{FF2B5EF4-FFF2-40B4-BE49-F238E27FC236}">
                <a16:creationId xmlns:a16="http://schemas.microsoft.com/office/drawing/2014/main" id="{75FA69BB-74E6-4903-B618-BA02B976C02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F29B873-80D6-4ED5-A2CF-F57A197F9F16}"/>
              </a:ext>
            </a:extLst>
          </p:cNvPr>
          <p:cNvSpPr>
            <a:spLocks noGrp="1"/>
          </p:cNvSpPr>
          <p:nvPr>
            <p:ph type="sldNum" sz="quarter" idx="12"/>
          </p:nvPr>
        </p:nvSpPr>
        <p:spPr/>
        <p:txBody>
          <a:bodyPr/>
          <a:lstStyle/>
          <a:p>
            <a:fld id="{23EE6EBA-FE2E-4300-91E2-3D7FA37E24C8}" type="slidenum">
              <a:rPr lang="sl-SI" smtClean="0"/>
              <a:t>‹#›</a:t>
            </a:fld>
            <a:endParaRPr lang="sl-SI"/>
          </a:p>
        </p:txBody>
      </p:sp>
    </p:spTree>
    <p:extLst>
      <p:ext uri="{BB962C8B-B14F-4D97-AF65-F5344CB8AC3E}">
        <p14:creationId xmlns:p14="http://schemas.microsoft.com/office/powerpoint/2010/main" val="203590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2F638C-99CD-4402-BF0E-2571D7E0BB4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1CF1747-5C9D-4B79-8773-662B6B9E46BE}"/>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0E92AAA1-4D91-47CD-9631-4FC75EF0B35F}"/>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7E8981A0-4216-41A5-AC6F-75EE77A2B239}"/>
              </a:ext>
            </a:extLst>
          </p:cNvPr>
          <p:cNvSpPr>
            <a:spLocks noGrp="1"/>
          </p:cNvSpPr>
          <p:nvPr>
            <p:ph type="dt" sz="half" idx="10"/>
          </p:nvPr>
        </p:nvSpPr>
        <p:spPr/>
        <p:txBody>
          <a:bodyPr/>
          <a:lstStyle/>
          <a:p>
            <a:fld id="{E5CCF911-71E5-4454-B433-3D4BFE5307FC}" type="datetimeFigureOut">
              <a:rPr lang="sl-SI" smtClean="0"/>
              <a:t>29. 03. 2020</a:t>
            </a:fld>
            <a:endParaRPr lang="sl-SI"/>
          </a:p>
        </p:txBody>
      </p:sp>
      <p:sp>
        <p:nvSpPr>
          <p:cNvPr id="6" name="Označba mesta noge 5">
            <a:extLst>
              <a:ext uri="{FF2B5EF4-FFF2-40B4-BE49-F238E27FC236}">
                <a16:creationId xmlns:a16="http://schemas.microsoft.com/office/drawing/2014/main" id="{FC1DB81C-5AF2-444C-ADC0-729914935940}"/>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9942AE37-AF5F-4BBD-94B3-5EC8F4BCBB44}"/>
              </a:ext>
            </a:extLst>
          </p:cNvPr>
          <p:cNvSpPr>
            <a:spLocks noGrp="1"/>
          </p:cNvSpPr>
          <p:nvPr>
            <p:ph type="sldNum" sz="quarter" idx="12"/>
          </p:nvPr>
        </p:nvSpPr>
        <p:spPr/>
        <p:txBody>
          <a:bodyPr/>
          <a:lstStyle/>
          <a:p>
            <a:fld id="{23EE6EBA-FE2E-4300-91E2-3D7FA37E24C8}" type="slidenum">
              <a:rPr lang="sl-SI" smtClean="0"/>
              <a:t>‹#›</a:t>
            </a:fld>
            <a:endParaRPr lang="sl-SI"/>
          </a:p>
        </p:txBody>
      </p:sp>
    </p:spTree>
    <p:extLst>
      <p:ext uri="{BB962C8B-B14F-4D97-AF65-F5344CB8AC3E}">
        <p14:creationId xmlns:p14="http://schemas.microsoft.com/office/powerpoint/2010/main" val="177438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ACC045-61EB-4E37-B871-CAA79C07EB5A}"/>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EED0F7B7-A539-4DAB-A14B-6E003EAB6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094B6724-E472-433E-8631-F1F7B41E7AC2}"/>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692E39C2-E287-4020-8EE7-C9C5D1CB8E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6B95736F-E2F8-4ECB-81BD-9CE725992D5E}"/>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2034FFDA-A19E-4B51-B1CA-405FA07CD1BB}"/>
              </a:ext>
            </a:extLst>
          </p:cNvPr>
          <p:cNvSpPr>
            <a:spLocks noGrp="1"/>
          </p:cNvSpPr>
          <p:nvPr>
            <p:ph type="dt" sz="half" idx="10"/>
          </p:nvPr>
        </p:nvSpPr>
        <p:spPr/>
        <p:txBody>
          <a:bodyPr/>
          <a:lstStyle/>
          <a:p>
            <a:fld id="{E5CCF911-71E5-4454-B433-3D4BFE5307FC}" type="datetimeFigureOut">
              <a:rPr lang="sl-SI" smtClean="0"/>
              <a:t>29. 03. 2020</a:t>
            </a:fld>
            <a:endParaRPr lang="sl-SI"/>
          </a:p>
        </p:txBody>
      </p:sp>
      <p:sp>
        <p:nvSpPr>
          <p:cNvPr id="8" name="Označba mesta noge 7">
            <a:extLst>
              <a:ext uri="{FF2B5EF4-FFF2-40B4-BE49-F238E27FC236}">
                <a16:creationId xmlns:a16="http://schemas.microsoft.com/office/drawing/2014/main" id="{BF4F2D9B-4E96-48A7-9B41-BDFF76F7AC9E}"/>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868C6D23-F1E8-464C-9CDD-EB7A16C08A54}"/>
              </a:ext>
            </a:extLst>
          </p:cNvPr>
          <p:cNvSpPr>
            <a:spLocks noGrp="1"/>
          </p:cNvSpPr>
          <p:nvPr>
            <p:ph type="sldNum" sz="quarter" idx="12"/>
          </p:nvPr>
        </p:nvSpPr>
        <p:spPr/>
        <p:txBody>
          <a:bodyPr/>
          <a:lstStyle/>
          <a:p>
            <a:fld id="{23EE6EBA-FE2E-4300-91E2-3D7FA37E24C8}" type="slidenum">
              <a:rPr lang="sl-SI" smtClean="0"/>
              <a:t>‹#›</a:t>
            </a:fld>
            <a:endParaRPr lang="sl-SI"/>
          </a:p>
        </p:txBody>
      </p:sp>
    </p:spTree>
    <p:extLst>
      <p:ext uri="{BB962C8B-B14F-4D97-AF65-F5344CB8AC3E}">
        <p14:creationId xmlns:p14="http://schemas.microsoft.com/office/powerpoint/2010/main" val="188643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DE3358-9030-4608-9659-E32118B084E3}"/>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C57066D9-65AC-4FAE-9F6E-056AC60CA7BA}"/>
              </a:ext>
            </a:extLst>
          </p:cNvPr>
          <p:cNvSpPr>
            <a:spLocks noGrp="1"/>
          </p:cNvSpPr>
          <p:nvPr>
            <p:ph type="dt" sz="half" idx="10"/>
          </p:nvPr>
        </p:nvSpPr>
        <p:spPr/>
        <p:txBody>
          <a:bodyPr/>
          <a:lstStyle/>
          <a:p>
            <a:fld id="{E5CCF911-71E5-4454-B433-3D4BFE5307FC}" type="datetimeFigureOut">
              <a:rPr lang="sl-SI" smtClean="0"/>
              <a:t>29. 03. 2020</a:t>
            </a:fld>
            <a:endParaRPr lang="sl-SI"/>
          </a:p>
        </p:txBody>
      </p:sp>
      <p:sp>
        <p:nvSpPr>
          <p:cNvPr id="4" name="Označba mesta noge 3">
            <a:extLst>
              <a:ext uri="{FF2B5EF4-FFF2-40B4-BE49-F238E27FC236}">
                <a16:creationId xmlns:a16="http://schemas.microsoft.com/office/drawing/2014/main" id="{4FD6F60B-708E-42B4-84D3-A03DF9C21A2C}"/>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AEF0600D-57B7-4B78-99B3-83C9BA934F0B}"/>
              </a:ext>
            </a:extLst>
          </p:cNvPr>
          <p:cNvSpPr>
            <a:spLocks noGrp="1"/>
          </p:cNvSpPr>
          <p:nvPr>
            <p:ph type="sldNum" sz="quarter" idx="12"/>
          </p:nvPr>
        </p:nvSpPr>
        <p:spPr/>
        <p:txBody>
          <a:bodyPr/>
          <a:lstStyle/>
          <a:p>
            <a:fld id="{23EE6EBA-FE2E-4300-91E2-3D7FA37E24C8}" type="slidenum">
              <a:rPr lang="sl-SI" smtClean="0"/>
              <a:t>‹#›</a:t>
            </a:fld>
            <a:endParaRPr lang="sl-SI"/>
          </a:p>
        </p:txBody>
      </p:sp>
    </p:spTree>
    <p:extLst>
      <p:ext uri="{BB962C8B-B14F-4D97-AF65-F5344CB8AC3E}">
        <p14:creationId xmlns:p14="http://schemas.microsoft.com/office/powerpoint/2010/main" val="152646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CD63E6A5-AE37-4E85-9EC3-3856970E8026}"/>
              </a:ext>
            </a:extLst>
          </p:cNvPr>
          <p:cNvSpPr>
            <a:spLocks noGrp="1"/>
          </p:cNvSpPr>
          <p:nvPr>
            <p:ph type="dt" sz="half" idx="10"/>
          </p:nvPr>
        </p:nvSpPr>
        <p:spPr/>
        <p:txBody>
          <a:bodyPr/>
          <a:lstStyle/>
          <a:p>
            <a:fld id="{E5CCF911-71E5-4454-B433-3D4BFE5307FC}" type="datetimeFigureOut">
              <a:rPr lang="sl-SI" smtClean="0"/>
              <a:t>29. 03. 2020</a:t>
            </a:fld>
            <a:endParaRPr lang="sl-SI"/>
          </a:p>
        </p:txBody>
      </p:sp>
      <p:sp>
        <p:nvSpPr>
          <p:cNvPr id="3" name="Označba mesta noge 2">
            <a:extLst>
              <a:ext uri="{FF2B5EF4-FFF2-40B4-BE49-F238E27FC236}">
                <a16:creationId xmlns:a16="http://schemas.microsoft.com/office/drawing/2014/main" id="{37BAF273-06FE-475D-92BE-8C319AC0389B}"/>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75EDD77D-AE69-49BC-9DBE-E0F30628E84F}"/>
              </a:ext>
            </a:extLst>
          </p:cNvPr>
          <p:cNvSpPr>
            <a:spLocks noGrp="1"/>
          </p:cNvSpPr>
          <p:nvPr>
            <p:ph type="sldNum" sz="quarter" idx="12"/>
          </p:nvPr>
        </p:nvSpPr>
        <p:spPr/>
        <p:txBody>
          <a:bodyPr/>
          <a:lstStyle/>
          <a:p>
            <a:fld id="{23EE6EBA-FE2E-4300-91E2-3D7FA37E24C8}" type="slidenum">
              <a:rPr lang="sl-SI" smtClean="0"/>
              <a:t>‹#›</a:t>
            </a:fld>
            <a:endParaRPr lang="sl-SI"/>
          </a:p>
        </p:txBody>
      </p:sp>
    </p:spTree>
    <p:extLst>
      <p:ext uri="{BB962C8B-B14F-4D97-AF65-F5344CB8AC3E}">
        <p14:creationId xmlns:p14="http://schemas.microsoft.com/office/powerpoint/2010/main" val="135909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8C450B-F155-4523-A9DD-F3E827B4C672}"/>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5AA7230A-5308-4889-BAD6-EEDB6D2E8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3C9C6EDD-4313-4F54-9AFE-E72DB9107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3E734F92-709D-4284-9DD9-265231BAE591}"/>
              </a:ext>
            </a:extLst>
          </p:cNvPr>
          <p:cNvSpPr>
            <a:spLocks noGrp="1"/>
          </p:cNvSpPr>
          <p:nvPr>
            <p:ph type="dt" sz="half" idx="10"/>
          </p:nvPr>
        </p:nvSpPr>
        <p:spPr/>
        <p:txBody>
          <a:bodyPr/>
          <a:lstStyle/>
          <a:p>
            <a:fld id="{E5CCF911-71E5-4454-B433-3D4BFE5307FC}" type="datetimeFigureOut">
              <a:rPr lang="sl-SI" smtClean="0"/>
              <a:t>29. 03. 2020</a:t>
            </a:fld>
            <a:endParaRPr lang="sl-SI"/>
          </a:p>
        </p:txBody>
      </p:sp>
      <p:sp>
        <p:nvSpPr>
          <p:cNvPr id="6" name="Označba mesta noge 5">
            <a:extLst>
              <a:ext uri="{FF2B5EF4-FFF2-40B4-BE49-F238E27FC236}">
                <a16:creationId xmlns:a16="http://schemas.microsoft.com/office/drawing/2014/main" id="{41B9808B-79CA-498C-B42E-6E277F84AD7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55F68196-8FF7-49CD-BBE9-6BCC951023F1}"/>
              </a:ext>
            </a:extLst>
          </p:cNvPr>
          <p:cNvSpPr>
            <a:spLocks noGrp="1"/>
          </p:cNvSpPr>
          <p:nvPr>
            <p:ph type="sldNum" sz="quarter" idx="12"/>
          </p:nvPr>
        </p:nvSpPr>
        <p:spPr/>
        <p:txBody>
          <a:bodyPr/>
          <a:lstStyle/>
          <a:p>
            <a:fld id="{23EE6EBA-FE2E-4300-91E2-3D7FA37E24C8}" type="slidenum">
              <a:rPr lang="sl-SI" smtClean="0"/>
              <a:t>‹#›</a:t>
            </a:fld>
            <a:endParaRPr lang="sl-SI"/>
          </a:p>
        </p:txBody>
      </p:sp>
    </p:spTree>
    <p:extLst>
      <p:ext uri="{BB962C8B-B14F-4D97-AF65-F5344CB8AC3E}">
        <p14:creationId xmlns:p14="http://schemas.microsoft.com/office/powerpoint/2010/main" val="2678487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EAFC2D-BF07-4321-B1E6-D2AA3450631B}"/>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F3138FE0-7DA1-42BE-9872-EC93C8C68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848D4B04-69AC-4DA4-9674-436CA9AC6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FA051488-B599-4453-BCA8-41E3682758B8}"/>
              </a:ext>
            </a:extLst>
          </p:cNvPr>
          <p:cNvSpPr>
            <a:spLocks noGrp="1"/>
          </p:cNvSpPr>
          <p:nvPr>
            <p:ph type="dt" sz="half" idx="10"/>
          </p:nvPr>
        </p:nvSpPr>
        <p:spPr/>
        <p:txBody>
          <a:bodyPr/>
          <a:lstStyle/>
          <a:p>
            <a:fld id="{E5CCF911-71E5-4454-B433-3D4BFE5307FC}" type="datetimeFigureOut">
              <a:rPr lang="sl-SI" smtClean="0"/>
              <a:t>29. 03. 2020</a:t>
            </a:fld>
            <a:endParaRPr lang="sl-SI"/>
          </a:p>
        </p:txBody>
      </p:sp>
      <p:sp>
        <p:nvSpPr>
          <p:cNvPr id="6" name="Označba mesta noge 5">
            <a:extLst>
              <a:ext uri="{FF2B5EF4-FFF2-40B4-BE49-F238E27FC236}">
                <a16:creationId xmlns:a16="http://schemas.microsoft.com/office/drawing/2014/main" id="{C64D00DB-504C-4DC2-8105-3F0CD3C39CB8}"/>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20E4C45-474B-4396-9126-224DF7C64C63}"/>
              </a:ext>
            </a:extLst>
          </p:cNvPr>
          <p:cNvSpPr>
            <a:spLocks noGrp="1"/>
          </p:cNvSpPr>
          <p:nvPr>
            <p:ph type="sldNum" sz="quarter" idx="12"/>
          </p:nvPr>
        </p:nvSpPr>
        <p:spPr/>
        <p:txBody>
          <a:bodyPr/>
          <a:lstStyle/>
          <a:p>
            <a:fld id="{23EE6EBA-FE2E-4300-91E2-3D7FA37E24C8}" type="slidenum">
              <a:rPr lang="sl-SI" smtClean="0"/>
              <a:t>‹#›</a:t>
            </a:fld>
            <a:endParaRPr lang="sl-SI"/>
          </a:p>
        </p:txBody>
      </p:sp>
    </p:spTree>
    <p:extLst>
      <p:ext uri="{BB962C8B-B14F-4D97-AF65-F5344CB8AC3E}">
        <p14:creationId xmlns:p14="http://schemas.microsoft.com/office/powerpoint/2010/main" val="180083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25F343D-A5BD-4C94-BA34-EC1E4D9720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E0904C0A-A4E4-47BD-B170-17923B2A84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7D45D50-3E5B-45F0-BFDC-37F79C26F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CF911-71E5-4454-B433-3D4BFE5307FC}" type="datetimeFigureOut">
              <a:rPr lang="sl-SI" smtClean="0"/>
              <a:t>29. 03. 2020</a:t>
            </a:fld>
            <a:endParaRPr lang="sl-SI"/>
          </a:p>
        </p:txBody>
      </p:sp>
      <p:sp>
        <p:nvSpPr>
          <p:cNvPr id="5" name="Označba mesta noge 4">
            <a:extLst>
              <a:ext uri="{FF2B5EF4-FFF2-40B4-BE49-F238E27FC236}">
                <a16:creationId xmlns:a16="http://schemas.microsoft.com/office/drawing/2014/main" id="{DDF481C6-9A75-4448-8CB9-F56F237DDF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F6E758B0-C2BA-43B2-ACFB-3BD3C05926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E6EBA-FE2E-4300-91E2-3D7FA37E24C8}" type="slidenum">
              <a:rPr lang="sl-SI" smtClean="0"/>
              <a:t>‹#›</a:t>
            </a:fld>
            <a:endParaRPr lang="sl-SI"/>
          </a:p>
        </p:txBody>
      </p:sp>
    </p:spTree>
    <p:extLst>
      <p:ext uri="{BB962C8B-B14F-4D97-AF65-F5344CB8AC3E}">
        <p14:creationId xmlns:p14="http://schemas.microsoft.com/office/powerpoint/2010/main" val="3725641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malidon.si/wp-content/uploads/2015/06/monarh.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citeljska.net/"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youtube.com/watch?v=VEf1tIPruA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hatquiz.org/sl-8/matematika/neenakos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narh">
            <a:hlinkClick r:id="rId2" tooltip="monarh"/>
            <a:extLst>
              <a:ext uri="{FF2B5EF4-FFF2-40B4-BE49-F238E27FC236}">
                <a16:creationId xmlns:a16="http://schemas.microsoft.com/office/drawing/2014/main" id="{18D311D3-0254-47D1-9E63-E75CE2DC1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025" y="916198"/>
            <a:ext cx="7198510" cy="5398882"/>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a:extLst>
              <a:ext uri="{FF2B5EF4-FFF2-40B4-BE49-F238E27FC236}">
                <a16:creationId xmlns:a16="http://schemas.microsoft.com/office/drawing/2014/main" id="{489EDFF6-7B92-4DA9-806F-C2142860FF5D}"/>
              </a:ext>
            </a:extLst>
          </p:cNvPr>
          <p:cNvSpPr/>
          <p:nvPr/>
        </p:nvSpPr>
        <p:spPr>
          <a:xfrm>
            <a:off x="6730110" y="6315080"/>
            <a:ext cx="5337295" cy="369332"/>
          </a:xfrm>
          <a:prstGeom prst="rect">
            <a:avLst/>
          </a:prstGeom>
        </p:spPr>
        <p:txBody>
          <a:bodyPr wrap="none">
            <a:spAutoFit/>
          </a:bodyPr>
          <a:lstStyle/>
          <a:p>
            <a:pPr lvl="0" algn="ctr" eaLnBrk="0" fontAlgn="base" hangingPunct="0">
              <a:spcBef>
                <a:spcPct val="0"/>
              </a:spcBef>
              <a:spcAft>
                <a:spcPct val="0"/>
              </a:spcAft>
            </a:pPr>
            <a:r>
              <a:rPr lang="sl-SI" altLang="sl-SI" dirty="0" err="1">
                <a:latin typeface="Open Sans"/>
              </a:rPr>
              <a:t>Slika:www.delawarewildflowers.org</a:t>
            </a:r>
            <a:r>
              <a:rPr lang="sl-SI" altLang="sl-SI" dirty="0">
                <a:latin typeface="Open Sans"/>
              </a:rPr>
              <a:t> /metulj monarh</a:t>
            </a:r>
            <a:endParaRPr kumimoji="0" lang="sl-SI" altLang="sl-SI" sz="4800" b="0" i="0" u="none" strike="noStrike" cap="none" normalizeH="0" baseline="0" dirty="0">
              <a:ln>
                <a:noFill/>
              </a:ln>
              <a:effectLst/>
              <a:latin typeface="Arial" panose="020B0604020202020204" pitchFamily="34" charset="0"/>
            </a:endParaRPr>
          </a:p>
        </p:txBody>
      </p:sp>
      <p:sp>
        <p:nvSpPr>
          <p:cNvPr id="8" name="PoljeZBesedilom 7">
            <a:extLst>
              <a:ext uri="{FF2B5EF4-FFF2-40B4-BE49-F238E27FC236}">
                <a16:creationId xmlns:a16="http://schemas.microsoft.com/office/drawing/2014/main" id="{4F125929-CEE6-4AA2-8948-EBA9DCEA620E}"/>
              </a:ext>
            </a:extLst>
          </p:cNvPr>
          <p:cNvSpPr txBox="1"/>
          <p:nvPr/>
        </p:nvSpPr>
        <p:spPr>
          <a:xfrm>
            <a:off x="177421" y="358254"/>
            <a:ext cx="11889984" cy="830997"/>
          </a:xfrm>
          <a:prstGeom prst="rect">
            <a:avLst/>
          </a:prstGeom>
          <a:noFill/>
        </p:spPr>
        <p:txBody>
          <a:bodyPr wrap="square" rtlCol="0">
            <a:spAutoFit/>
          </a:bodyPr>
          <a:lstStyle/>
          <a:p>
            <a:r>
              <a:rPr lang="sl-SI" sz="2400" b="1" dirty="0"/>
              <a:t>SEM METULJ MONARH. OPISAL BOM, KAKO SEM PRIŠEL NA SVET. KAR ŠTIRI STOPNJE SEM PREŽIVEL.</a:t>
            </a:r>
          </a:p>
        </p:txBody>
      </p:sp>
    </p:spTree>
    <p:extLst>
      <p:ext uri="{BB962C8B-B14F-4D97-AF65-F5344CB8AC3E}">
        <p14:creationId xmlns:p14="http://schemas.microsoft.com/office/powerpoint/2010/main" val="49690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zultat iskanja slik za MONARH BUTTERFLY, EGGS">
            <a:extLst>
              <a:ext uri="{FF2B5EF4-FFF2-40B4-BE49-F238E27FC236}">
                <a16:creationId xmlns:a16="http://schemas.microsoft.com/office/drawing/2014/main" id="{9FB10F36-07C0-4590-B91E-A6617EDE5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F2536334-C1E1-40C3-8AFD-AD49CCCDEA26}"/>
              </a:ext>
            </a:extLst>
          </p:cNvPr>
          <p:cNvSpPr txBox="1"/>
          <p:nvPr/>
        </p:nvSpPr>
        <p:spPr>
          <a:xfrm>
            <a:off x="6250675" y="358254"/>
            <a:ext cx="5363569" cy="830997"/>
          </a:xfrm>
          <a:prstGeom prst="rect">
            <a:avLst/>
          </a:prstGeom>
          <a:noFill/>
        </p:spPr>
        <p:txBody>
          <a:bodyPr wrap="square" rtlCol="0">
            <a:spAutoFit/>
          </a:bodyPr>
          <a:lstStyle/>
          <a:p>
            <a:r>
              <a:rPr lang="sl-SI" sz="2400" b="1" dirty="0"/>
              <a:t>NEKEGA DNE JE MOJA MAMA NA SPODNJO STRAN LISTA IZLEGLA JAJČECA.</a:t>
            </a:r>
          </a:p>
        </p:txBody>
      </p:sp>
    </p:spTree>
    <p:extLst>
      <p:ext uri="{BB962C8B-B14F-4D97-AF65-F5344CB8AC3E}">
        <p14:creationId xmlns:p14="http://schemas.microsoft.com/office/powerpoint/2010/main" val="262258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Rezultat iskanja slik za MONARH BUTTERFLY, EGGS">
            <a:extLst>
              <a:ext uri="{FF2B5EF4-FFF2-40B4-BE49-F238E27FC236}">
                <a16:creationId xmlns:a16="http://schemas.microsoft.com/office/drawing/2014/main" id="{F90D2BBD-8DF9-4A07-BF4D-28DD783DBD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7" t="3879" r="4013" b="5980"/>
          <a:stretch/>
        </p:blipFill>
        <p:spPr bwMode="auto">
          <a:xfrm>
            <a:off x="0" y="1569660"/>
            <a:ext cx="12192000" cy="8086624"/>
          </a:xfrm>
          <a:prstGeom prst="rect">
            <a:avLst/>
          </a:prstGeom>
          <a:noFill/>
          <a:extLst>
            <a:ext uri="{909E8E84-426E-40DD-AFC4-6F175D3DCCD1}">
              <a14:hiddenFill xmlns:a14="http://schemas.microsoft.com/office/drawing/2010/main">
                <a:solidFill>
                  <a:srgbClr val="FFFFFF"/>
                </a:solidFill>
              </a14:hiddenFill>
            </a:ext>
          </a:extLst>
        </p:spPr>
      </p:pic>
      <p:sp>
        <p:nvSpPr>
          <p:cNvPr id="15" name="PoljeZBesedilom 14">
            <a:extLst>
              <a:ext uri="{FF2B5EF4-FFF2-40B4-BE49-F238E27FC236}">
                <a16:creationId xmlns:a16="http://schemas.microsoft.com/office/drawing/2014/main" id="{411BAB11-31D4-42F9-9DAD-5BD5FD6F96FA}"/>
              </a:ext>
            </a:extLst>
          </p:cNvPr>
          <p:cNvSpPr txBox="1"/>
          <p:nvPr/>
        </p:nvSpPr>
        <p:spPr>
          <a:xfrm>
            <a:off x="177421" y="0"/>
            <a:ext cx="11436824" cy="1569660"/>
          </a:xfrm>
          <a:prstGeom prst="rect">
            <a:avLst/>
          </a:prstGeom>
          <a:noFill/>
        </p:spPr>
        <p:txBody>
          <a:bodyPr wrap="square" rtlCol="0">
            <a:spAutoFit/>
          </a:bodyPr>
          <a:lstStyle/>
          <a:p>
            <a:r>
              <a:rPr lang="sl-SI" sz="2400" b="1" dirty="0"/>
              <a:t>ČEZ NEKAJ DNI JE JAJČECE POČILO IN IZ NJEGA SEM SE IZLEGEL KOT LIČINKA. ZAČELA SEM JESTI LIST, NA KATEREM SEM SE IZLEGLA. KO SEM GA POJEDLA, SEM SE PRESELILA NA DRUG LIST. JEDLA SEM IN JEDLA IN RASLA IN RASLA. </a:t>
            </a:r>
            <a:r>
              <a:rPr lang="sl-SI" sz="2400" b="1" cap="all" dirty="0"/>
              <a:t>Vmes sem tudi menjala kožo, ker mi je bila premajhna.</a:t>
            </a:r>
          </a:p>
        </p:txBody>
      </p:sp>
    </p:spTree>
    <p:extLst>
      <p:ext uri="{BB962C8B-B14F-4D97-AF65-F5344CB8AC3E}">
        <p14:creationId xmlns:p14="http://schemas.microsoft.com/office/powerpoint/2010/main" val="123169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Rezultat iskanja slik za MONARH BUTTERFLY, EGGS">
            <a:extLst>
              <a:ext uri="{FF2B5EF4-FFF2-40B4-BE49-F238E27FC236}">
                <a16:creationId xmlns:a16="http://schemas.microsoft.com/office/drawing/2014/main" id="{E1082A77-D2AA-4342-97F2-12CC3E4A2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0573"/>
            <a:ext cx="12192000" cy="8134350"/>
          </a:xfrm>
          <a:prstGeom prst="rect">
            <a:avLst/>
          </a:prstGeom>
          <a:noFill/>
          <a:extLst>
            <a:ext uri="{909E8E84-426E-40DD-AFC4-6F175D3DCCD1}">
              <a14:hiddenFill xmlns:a14="http://schemas.microsoft.com/office/drawing/2010/main">
                <a:solidFill>
                  <a:srgbClr val="FFFFFF"/>
                </a:solidFill>
              </a14:hiddenFill>
            </a:ext>
          </a:extLst>
        </p:spPr>
      </p:pic>
      <p:sp>
        <p:nvSpPr>
          <p:cNvPr id="8" name="PoljeZBesedilom 7">
            <a:extLst>
              <a:ext uri="{FF2B5EF4-FFF2-40B4-BE49-F238E27FC236}">
                <a16:creationId xmlns:a16="http://schemas.microsoft.com/office/drawing/2014/main" id="{5090D8BF-82A7-4607-A7E2-A7CB2E3FA94D}"/>
              </a:ext>
            </a:extLst>
          </p:cNvPr>
          <p:cNvSpPr txBox="1"/>
          <p:nvPr/>
        </p:nvSpPr>
        <p:spPr>
          <a:xfrm>
            <a:off x="6249799" y="2365695"/>
            <a:ext cx="5867786" cy="2308324"/>
          </a:xfrm>
          <a:prstGeom prst="rect">
            <a:avLst/>
          </a:prstGeom>
          <a:noFill/>
        </p:spPr>
        <p:txBody>
          <a:bodyPr wrap="square" rtlCol="0">
            <a:spAutoFit/>
          </a:bodyPr>
          <a:lstStyle/>
          <a:p>
            <a:r>
              <a:rPr lang="sl-SI" sz="2400" b="1" cap="all" dirty="0"/>
              <a:t>V DVEH TEDNIH SEM BILA DOLGA ŽE ŠEST CENTIMETROV. V NEKAJ DNEH SEM BILA ČUDOVITO PISANA, PROGASTA GOSENICA. POISKALA SEM SI MOČAN LIST. Z GLAVO NAVZDOL SEM SE PRITRDILA NA LIST IN ZAČELA PRESTI SVILENE NITKE.</a:t>
            </a:r>
          </a:p>
        </p:txBody>
      </p:sp>
    </p:spTree>
    <p:extLst>
      <p:ext uri="{BB962C8B-B14F-4D97-AF65-F5344CB8AC3E}">
        <p14:creationId xmlns:p14="http://schemas.microsoft.com/office/powerpoint/2010/main" val="2001530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jeZBesedilom 7">
            <a:extLst>
              <a:ext uri="{FF2B5EF4-FFF2-40B4-BE49-F238E27FC236}">
                <a16:creationId xmlns:a16="http://schemas.microsoft.com/office/drawing/2014/main" id="{5090D8BF-82A7-4607-A7E2-A7CB2E3FA94D}"/>
              </a:ext>
            </a:extLst>
          </p:cNvPr>
          <p:cNvSpPr txBox="1"/>
          <p:nvPr/>
        </p:nvSpPr>
        <p:spPr>
          <a:xfrm>
            <a:off x="381001" y="0"/>
            <a:ext cx="11436824" cy="1200329"/>
          </a:xfrm>
          <a:prstGeom prst="rect">
            <a:avLst/>
          </a:prstGeom>
          <a:noFill/>
        </p:spPr>
        <p:txBody>
          <a:bodyPr wrap="square" rtlCol="0">
            <a:spAutoFit/>
          </a:bodyPr>
          <a:lstStyle/>
          <a:p>
            <a:r>
              <a:rPr lang="sl-SI" sz="2400" b="1" cap="all" dirty="0"/>
              <a:t>ZAVIJALA SEM SE IN ZAVIJALA IN NASTALA JE ČUDOVITA, TOPLA IN VARNA ZELENA VREČA Z RUMENIMI PROGAMI. POSTAL SEM BUBA. ŽE PO NEKAJ DNEH JE VREČA POSTALA TRDEN OKLEP. ZELO VARNO JE BILO V NJEJ.</a:t>
            </a:r>
          </a:p>
        </p:txBody>
      </p:sp>
      <p:pic>
        <p:nvPicPr>
          <p:cNvPr id="6152" name="Picture 8" descr="Rezultat iskanja slik za MONARH BUTTERFLY, EGGS">
            <a:extLst>
              <a:ext uri="{FF2B5EF4-FFF2-40B4-BE49-F238E27FC236}">
                <a16:creationId xmlns:a16="http://schemas.microsoft.com/office/drawing/2014/main" id="{2CA5A437-3C36-4951-9F52-651833C8C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81000" y="1200329"/>
            <a:ext cx="1143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7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jeZBesedilom 7">
            <a:extLst>
              <a:ext uri="{FF2B5EF4-FFF2-40B4-BE49-F238E27FC236}">
                <a16:creationId xmlns:a16="http://schemas.microsoft.com/office/drawing/2014/main" id="{5090D8BF-82A7-4607-A7E2-A7CB2E3FA94D}"/>
              </a:ext>
            </a:extLst>
          </p:cNvPr>
          <p:cNvSpPr txBox="1"/>
          <p:nvPr/>
        </p:nvSpPr>
        <p:spPr>
          <a:xfrm>
            <a:off x="9815987" y="0"/>
            <a:ext cx="2116933" cy="6370975"/>
          </a:xfrm>
          <a:prstGeom prst="rect">
            <a:avLst/>
          </a:prstGeom>
          <a:noFill/>
        </p:spPr>
        <p:txBody>
          <a:bodyPr wrap="square" rtlCol="0">
            <a:spAutoFit/>
          </a:bodyPr>
          <a:lstStyle/>
          <a:p>
            <a:r>
              <a:rPr lang="sl-SI" sz="2400" b="1" cap="all" dirty="0"/>
              <a:t>IN POTEM … IZ SREBRNE SE JE VREČA SPREMENILA V ČRNO. ZAČELA SE JE ODPIRATI. VEN JE POKUKALO DVA PARA NOG IN DVA PARA MOKRIH IN POMEČKANIH KRIL. KAR SEDEL SEM IN ČAKAL, DA SE POSUŠIJO.</a:t>
            </a:r>
          </a:p>
        </p:txBody>
      </p:sp>
      <p:pic>
        <p:nvPicPr>
          <p:cNvPr id="6160" name="Picture 16" descr="Rezultat iskanja slik za BIRTH OF THE MONARCH BUTTERFLY">
            <a:extLst>
              <a:ext uri="{FF2B5EF4-FFF2-40B4-BE49-F238E27FC236}">
                <a16:creationId xmlns:a16="http://schemas.microsoft.com/office/drawing/2014/main" id="{14A2C89D-AA46-44F7-B57D-730F0CCDC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7" y="0"/>
            <a:ext cx="98473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Pravokotnik 16">
            <a:extLst>
              <a:ext uri="{FF2B5EF4-FFF2-40B4-BE49-F238E27FC236}">
                <a16:creationId xmlns:a16="http://schemas.microsoft.com/office/drawing/2014/main" id="{C2E73A44-CE3F-4AC7-9B0A-4BA47AA010E1}"/>
              </a:ext>
            </a:extLst>
          </p:cNvPr>
          <p:cNvSpPr/>
          <p:nvPr/>
        </p:nvSpPr>
        <p:spPr>
          <a:xfrm>
            <a:off x="10296609" y="6488668"/>
            <a:ext cx="1895391" cy="369332"/>
          </a:xfrm>
          <a:prstGeom prst="rect">
            <a:avLst/>
          </a:prstGeom>
        </p:spPr>
        <p:txBody>
          <a:bodyPr wrap="none">
            <a:spAutoFit/>
          </a:bodyPr>
          <a:lstStyle/>
          <a:p>
            <a:r>
              <a:rPr lang="sl-SI" dirty="0">
                <a:hlinkClick r:id="rId3"/>
              </a:rPr>
              <a:t>Vir: uciteljska.net/</a:t>
            </a:r>
            <a:endParaRPr lang="sl-SI" dirty="0"/>
          </a:p>
        </p:txBody>
      </p:sp>
    </p:spTree>
    <p:extLst>
      <p:ext uri="{BB962C8B-B14F-4D97-AF65-F5344CB8AC3E}">
        <p14:creationId xmlns:p14="http://schemas.microsoft.com/office/powerpoint/2010/main" val="408531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descr="Rezultat iskanja slik za children create clipart">
            <a:extLst>
              <a:ext uri="{FF2B5EF4-FFF2-40B4-BE49-F238E27FC236}">
                <a16:creationId xmlns:a16="http://schemas.microsoft.com/office/drawing/2014/main" id="{C98D0C0E-4DAD-4084-AFE4-F515D56C37D6}"/>
              </a:ext>
            </a:extLst>
          </p:cNvPr>
          <p:cNvPicPr/>
          <p:nvPr/>
        </p:nvPicPr>
        <p:blipFill rotWithShape="1">
          <a:blip r:embed="rId2">
            <a:extLst>
              <a:ext uri="{28A0092B-C50C-407E-A947-70E740481C1C}">
                <a14:useLocalDpi xmlns:a14="http://schemas.microsoft.com/office/drawing/2010/main" val="0"/>
              </a:ext>
            </a:extLst>
          </a:blip>
          <a:srcRect b="6428"/>
          <a:stretch/>
        </p:blipFill>
        <p:spPr bwMode="auto">
          <a:xfrm>
            <a:off x="9580117" y="316388"/>
            <a:ext cx="1895475" cy="1334770"/>
          </a:xfrm>
          <a:prstGeom prst="rect">
            <a:avLst/>
          </a:prstGeom>
          <a:noFill/>
          <a:ln>
            <a:noFill/>
          </a:ln>
          <a:extLst>
            <a:ext uri="{53640926-AAD7-44D8-BBD7-CCE9431645EC}">
              <a14:shadowObscured xmlns:a14="http://schemas.microsoft.com/office/drawing/2010/main"/>
            </a:ext>
          </a:extLst>
        </p:spPr>
      </p:pic>
      <p:sp>
        <p:nvSpPr>
          <p:cNvPr id="15" name="Pravokotnik 14">
            <a:extLst>
              <a:ext uri="{FF2B5EF4-FFF2-40B4-BE49-F238E27FC236}">
                <a16:creationId xmlns:a16="http://schemas.microsoft.com/office/drawing/2014/main" id="{CC675B36-D1EF-41C6-9721-3A8C5700D77A}"/>
              </a:ext>
            </a:extLst>
          </p:cNvPr>
          <p:cNvSpPr/>
          <p:nvPr/>
        </p:nvSpPr>
        <p:spPr>
          <a:xfrm>
            <a:off x="421177" y="104581"/>
            <a:ext cx="8995411" cy="3093154"/>
          </a:xfrm>
          <a:prstGeom prst="rect">
            <a:avLst/>
          </a:prstGeom>
        </p:spPr>
        <p:txBody>
          <a:bodyPr wrap="square">
            <a:spAutoFit/>
          </a:bodyPr>
          <a:lstStyle/>
          <a:p>
            <a:endParaRPr lang="sl-SI" cap="all" dirty="0">
              <a:solidFill>
                <a:srgbClr val="FF0000"/>
              </a:solidFill>
              <a:latin typeface="Montserrat"/>
            </a:endParaRPr>
          </a:p>
          <a:p>
            <a:pPr>
              <a:lnSpc>
                <a:spcPct val="150000"/>
              </a:lnSpc>
            </a:pPr>
            <a:endParaRPr lang="sl-SI" cap="all" dirty="0">
              <a:solidFill>
                <a:srgbClr val="FF0000"/>
              </a:solidFill>
              <a:latin typeface="Montserrat"/>
            </a:endParaRPr>
          </a:p>
          <a:p>
            <a:pPr>
              <a:lnSpc>
                <a:spcPct val="150000"/>
              </a:lnSpc>
            </a:pPr>
            <a:r>
              <a:rPr lang="sl-SI" sz="2000" cap="all" dirty="0">
                <a:solidFill>
                  <a:srgbClr val="FF0000"/>
                </a:solidFill>
                <a:latin typeface="Montserrat"/>
              </a:rPr>
              <a:t>Na METULJA  nariši vzorce, GOSENICO pa dokončaj tako, da povežeš števila od 1 do 10. Oba še pobarvaj.</a:t>
            </a:r>
          </a:p>
          <a:p>
            <a:pPr>
              <a:lnSpc>
                <a:spcPct val="150000"/>
              </a:lnSpc>
            </a:pPr>
            <a:endParaRPr lang="sl-SI" sz="2000" cap="all" dirty="0">
              <a:solidFill>
                <a:srgbClr val="FF0000"/>
              </a:solidFill>
              <a:latin typeface="Montserrat"/>
            </a:endParaRPr>
          </a:p>
          <a:p>
            <a:pPr>
              <a:lnSpc>
                <a:spcPct val="150000"/>
              </a:lnSpc>
            </a:pPr>
            <a:r>
              <a:rPr lang="sl-SI" sz="2000" cap="all" dirty="0">
                <a:solidFill>
                  <a:srgbClr val="FF0000"/>
                </a:solidFill>
                <a:latin typeface="Montserrat"/>
              </a:rPr>
              <a:t>Na spodnji povezavi najdeš pesmico </a:t>
            </a:r>
          </a:p>
          <a:p>
            <a:pPr>
              <a:lnSpc>
                <a:spcPct val="150000"/>
              </a:lnSpc>
            </a:pPr>
            <a:r>
              <a:rPr lang="sl-SI" sz="2000" cap="all" dirty="0">
                <a:solidFill>
                  <a:srgbClr val="FF0000"/>
                </a:solidFill>
                <a:latin typeface="Montserrat"/>
              </a:rPr>
              <a:t>O metuljčku. Zapoj z </a:t>
            </a:r>
            <a:r>
              <a:rPr lang="sl-SI" sz="2000" cap="all" dirty="0" err="1">
                <a:solidFill>
                  <a:srgbClr val="FF0000"/>
                </a:solidFill>
                <a:latin typeface="Montserrat"/>
              </a:rPr>
              <a:t>nJim</a:t>
            </a:r>
            <a:r>
              <a:rPr lang="sl-SI" sz="2000" cap="all" dirty="0">
                <a:solidFill>
                  <a:srgbClr val="FF0000"/>
                </a:solidFill>
                <a:latin typeface="Montserrat"/>
              </a:rPr>
              <a:t>:</a:t>
            </a:r>
          </a:p>
        </p:txBody>
      </p:sp>
      <p:sp>
        <p:nvSpPr>
          <p:cNvPr id="2" name="Pravokotnik 1"/>
          <p:cNvSpPr/>
          <p:nvPr/>
        </p:nvSpPr>
        <p:spPr>
          <a:xfrm>
            <a:off x="4452850" y="4053622"/>
            <a:ext cx="7999615" cy="2308324"/>
          </a:xfrm>
          <a:prstGeom prst="rect">
            <a:avLst/>
          </a:prstGeom>
        </p:spPr>
        <p:txBody>
          <a:bodyPr wrap="square">
            <a:spAutoFit/>
          </a:bodyPr>
          <a:lstStyle/>
          <a:p>
            <a:r>
              <a:rPr lang="sl-SI" b="1" cap="all" dirty="0">
                <a:solidFill>
                  <a:srgbClr val="7030A0"/>
                </a:solidFill>
                <a:latin typeface="Merriweather"/>
              </a:rPr>
              <a:t>Metuljček cekinček (Janez Bitenc)</a:t>
            </a:r>
          </a:p>
          <a:p>
            <a:endParaRPr lang="sl-SI" cap="all" dirty="0">
              <a:solidFill>
                <a:srgbClr val="323232"/>
              </a:solidFill>
              <a:latin typeface="Merriweather"/>
            </a:endParaRPr>
          </a:p>
          <a:p>
            <a:pPr>
              <a:lnSpc>
                <a:spcPct val="150000"/>
              </a:lnSpc>
            </a:pPr>
            <a:r>
              <a:rPr lang="sl-SI" cap="all" dirty="0">
                <a:solidFill>
                  <a:srgbClr val="7030A0"/>
                </a:solidFill>
                <a:latin typeface="Merriweather"/>
              </a:rPr>
              <a:t>Metuljček, cekinček, ti potepinček, kje si pa bil? </a:t>
            </a:r>
          </a:p>
          <a:p>
            <a:r>
              <a:rPr lang="sl-SI" cap="all" dirty="0">
                <a:solidFill>
                  <a:srgbClr val="7030A0"/>
                </a:solidFill>
                <a:latin typeface="Merriweather"/>
              </a:rPr>
              <a:t>“Pri majceni cvetki, drobni marjetki </a:t>
            </a:r>
            <a:r>
              <a:rPr lang="sl-SI" cap="all" dirty="0" err="1">
                <a:solidFill>
                  <a:srgbClr val="7030A0"/>
                </a:solidFill>
                <a:latin typeface="Merriweather"/>
              </a:rPr>
              <a:t>medek</a:t>
            </a:r>
            <a:r>
              <a:rPr lang="sl-SI" cap="all" dirty="0">
                <a:solidFill>
                  <a:srgbClr val="7030A0"/>
                </a:solidFill>
                <a:latin typeface="Merriweather"/>
              </a:rPr>
              <a:t> sem pil.”</a:t>
            </a:r>
          </a:p>
          <a:p>
            <a:endParaRPr lang="sl-SI" cap="all" dirty="0">
              <a:solidFill>
                <a:srgbClr val="7030A0"/>
              </a:solidFill>
              <a:latin typeface="Merriweather"/>
            </a:endParaRPr>
          </a:p>
          <a:p>
            <a:pPr>
              <a:lnSpc>
                <a:spcPct val="150000"/>
              </a:lnSpc>
            </a:pPr>
            <a:r>
              <a:rPr lang="sl-SI" cap="all" dirty="0">
                <a:solidFill>
                  <a:srgbClr val="7030A0"/>
                </a:solidFill>
                <a:latin typeface="Merriweather"/>
              </a:rPr>
              <a:t>Po tem ko želodček, poln kakor sodček bil je nalit, </a:t>
            </a:r>
          </a:p>
          <a:p>
            <a:r>
              <a:rPr lang="sl-SI" cap="all" dirty="0">
                <a:solidFill>
                  <a:srgbClr val="7030A0"/>
                </a:solidFill>
                <a:latin typeface="Merriweather"/>
              </a:rPr>
              <a:t>Sem rekel marjetki, drobceni cvetki: “Zdaj sem pa sit!”</a:t>
            </a:r>
            <a:endParaRPr lang="sl-SI" b="0" i="0" cap="all" dirty="0">
              <a:solidFill>
                <a:srgbClr val="7030A0"/>
              </a:solidFill>
              <a:effectLst/>
              <a:latin typeface="Merriweather"/>
            </a:endParaRPr>
          </a:p>
        </p:txBody>
      </p:sp>
      <p:pic>
        <p:nvPicPr>
          <p:cNvPr id="16" name="Slika 15" descr="Rezultat iskanja slik za children dancing clipart"/>
          <p:cNvPicPr/>
          <p:nvPr/>
        </p:nvPicPr>
        <p:blipFill rotWithShape="1">
          <a:blip r:embed="rId3">
            <a:extLst>
              <a:ext uri="{28A0092B-C50C-407E-A947-70E740481C1C}">
                <a14:useLocalDpi xmlns:a14="http://schemas.microsoft.com/office/drawing/2010/main" val="0"/>
              </a:ext>
            </a:extLst>
          </a:blip>
          <a:srcRect b="7858"/>
          <a:stretch/>
        </p:blipFill>
        <p:spPr bwMode="auto">
          <a:xfrm>
            <a:off x="495992" y="4053622"/>
            <a:ext cx="3477492" cy="1793018"/>
          </a:xfrm>
          <a:prstGeom prst="rect">
            <a:avLst/>
          </a:prstGeom>
          <a:noFill/>
          <a:ln>
            <a:noFill/>
          </a:ln>
          <a:extLst>
            <a:ext uri="{53640926-AAD7-44D8-BBD7-CCE9431645EC}">
              <a14:shadowObscured xmlns:a14="http://schemas.microsoft.com/office/drawing/2010/main"/>
            </a:ext>
          </a:extLst>
        </p:spPr>
      </p:pic>
      <p:sp>
        <p:nvSpPr>
          <p:cNvPr id="17" name="Pravokotnik 16">
            <a:extLst>
              <a:ext uri="{FF2B5EF4-FFF2-40B4-BE49-F238E27FC236}">
                <a16:creationId xmlns:a16="http://schemas.microsoft.com/office/drawing/2014/main" id="{47480E89-BE74-4C38-A933-35C8324C3149}"/>
              </a:ext>
            </a:extLst>
          </p:cNvPr>
          <p:cNvSpPr/>
          <p:nvPr/>
        </p:nvSpPr>
        <p:spPr>
          <a:xfrm>
            <a:off x="3325169" y="3256346"/>
            <a:ext cx="2255361" cy="369332"/>
          </a:xfrm>
          <a:prstGeom prst="rect">
            <a:avLst/>
          </a:prstGeom>
        </p:spPr>
        <p:txBody>
          <a:bodyPr wrap="none">
            <a:spAutoFit/>
          </a:bodyPr>
          <a:lstStyle/>
          <a:p>
            <a:pPr algn="ctr"/>
            <a:r>
              <a:rPr lang="sl-SI" dirty="0">
                <a:hlinkClick r:id="rId4"/>
              </a:rPr>
              <a:t>METULJČEK CEKINČEK</a:t>
            </a:r>
            <a:endParaRPr lang="sl-SI" dirty="0"/>
          </a:p>
        </p:txBody>
      </p:sp>
      <p:pic>
        <p:nvPicPr>
          <p:cNvPr id="18" name="Slika 17">
            <a:extLst>
              <a:ext uri="{FF2B5EF4-FFF2-40B4-BE49-F238E27FC236}">
                <a16:creationId xmlns:a16="http://schemas.microsoft.com/office/drawing/2014/main" id="{E5605AB1-ABEC-4218-9918-C2758FDE3063}"/>
              </a:ext>
            </a:extLst>
          </p:cNvPr>
          <p:cNvPicPr>
            <a:picLocks noChangeAspect="1"/>
          </p:cNvPicPr>
          <p:nvPr/>
        </p:nvPicPr>
        <p:blipFill rotWithShape="1">
          <a:blip r:embed="rId5"/>
          <a:srcRect l="23041" t="14994" r="42022" b="24464"/>
          <a:stretch/>
        </p:blipFill>
        <p:spPr>
          <a:xfrm rot="1261031">
            <a:off x="6702433" y="2261856"/>
            <a:ext cx="1479749" cy="1442407"/>
          </a:xfrm>
          <a:prstGeom prst="rect">
            <a:avLst/>
          </a:prstGeom>
        </p:spPr>
      </p:pic>
    </p:spTree>
    <p:extLst>
      <p:ext uri="{BB962C8B-B14F-4D97-AF65-F5344CB8AC3E}">
        <p14:creationId xmlns:p14="http://schemas.microsoft.com/office/powerpoint/2010/main" val="4050708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otnik 7">
            <a:extLst>
              <a:ext uri="{FF2B5EF4-FFF2-40B4-BE49-F238E27FC236}">
                <a16:creationId xmlns:a16="http://schemas.microsoft.com/office/drawing/2014/main" id="{774DD016-D5AC-435F-86ED-2DA97ECB7C22}"/>
              </a:ext>
            </a:extLst>
          </p:cNvPr>
          <p:cNvSpPr/>
          <p:nvPr/>
        </p:nvSpPr>
        <p:spPr>
          <a:xfrm>
            <a:off x="599230" y="2040612"/>
            <a:ext cx="5354543" cy="369332"/>
          </a:xfrm>
          <a:prstGeom prst="rect">
            <a:avLst/>
          </a:prstGeom>
        </p:spPr>
        <p:txBody>
          <a:bodyPr wrap="none">
            <a:spAutoFit/>
          </a:bodyPr>
          <a:lstStyle/>
          <a:p>
            <a:r>
              <a:rPr lang="sl-SI" dirty="0">
                <a:hlinkClick r:id="rId2"/>
              </a:rPr>
              <a:t>https://www.thatquiz.org/sl-8/matematika/neenakost/</a:t>
            </a:r>
            <a:endParaRPr lang="sl-SI" dirty="0"/>
          </a:p>
        </p:txBody>
      </p:sp>
      <p:pic>
        <p:nvPicPr>
          <p:cNvPr id="9" name="Slika 8">
            <a:extLst>
              <a:ext uri="{FF2B5EF4-FFF2-40B4-BE49-F238E27FC236}">
                <a16:creationId xmlns:a16="http://schemas.microsoft.com/office/drawing/2014/main" id="{8493A002-3AB8-4807-9152-6003860DCC31}"/>
              </a:ext>
            </a:extLst>
          </p:cNvPr>
          <p:cNvPicPr>
            <a:picLocks noChangeAspect="1"/>
          </p:cNvPicPr>
          <p:nvPr/>
        </p:nvPicPr>
        <p:blipFill rotWithShape="1">
          <a:blip r:embed="rId3"/>
          <a:srcRect l="784" t="10690" b="58209"/>
          <a:stretch/>
        </p:blipFill>
        <p:spPr>
          <a:xfrm>
            <a:off x="0" y="3446229"/>
            <a:ext cx="12192000" cy="2149729"/>
          </a:xfrm>
          <a:prstGeom prst="rect">
            <a:avLst/>
          </a:prstGeom>
        </p:spPr>
      </p:pic>
      <p:sp>
        <p:nvSpPr>
          <p:cNvPr id="3" name="PoljeZBesedilom 2">
            <a:extLst>
              <a:ext uri="{FF2B5EF4-FFF2-40B4-BE49-F238E27FC236}">
                <a16:creationId xmlns:a16="http://schemas.microsoft.com/office/drawing/2014/main" id="{F9644A4E-05D5-4D80-92B5-F29E0AE09F38}"/>
              </a:ext>
            </a:extLst>
          </p:cNvPr>
          <p:cNvSpPr txBox="1"/>
          <p:nvPr/>
        </p:nvSpPr>
        <p:spPr>
          <a:xfrm>
            <a:off x="547383" y="836890"/>
            <a:ext cx="10812780" cy="923330"/>
          </a:xfrm>
          <a:prstGeom prst="rect">
            <a:avLst/>
          </a:prstGeom>
          <a:noFill/>
        </p:spPr>
        <p:txBody>
          <a:bodyPr wrap="square" rtlCol="0">
            <a:spAutoFit/>
          </a:bodyPr>
          <a:lstStyle/>
          <a:p>
            <a:r>
              <a:rPr lang="sl-SI" dirty="0"/>
              <a:t>PREIZKUSI SE V INTERAKTIVNEM RAČUNANJU. KLIKNI NA ZNAK &lt;, &gt; ALI =, TAKO DA BO TRDITEV PRAVILNA. </a:t>
            </a:r>
          </a:p>
          <a:p>
            <a:endParaRPr lang="sl-SI" dirty="0"/>
          </a:p>
          <a:p>
            <a:r>
              <a:rPr lang="sl-SI" dirty="0"/>
              <a:t> PRIMER:   2  &lt;  6</a:t>
            </a:r>
          </a:p>
        </p:txBody>
      </p:sp>
      <p:sp>
        <p:nvSpPr>
          <p:cNvPr id="11" name="Elipsa 10">
            <a:extLst>
              <a:ext uri="{FF2B5EF4-FFF2-40B4-BE49-F238E27FC236}">
                <a16:creationId xmlns:a16="http://schemas.microsoft.com/office/drawing/2014/main" id="{E93A2754-3387-43CE-968F-E0313DCCBDB8}"/>
              </a:ext>
            </a:extLst>
          </p:cNvPr>
          <p:cNvSpPr/>
          <p:nvPr/>
        </p:nvSpPr>
        <p:spPr>
          <a:xfrm>
            <a:off x="6194030" y="3907358"/>
            <a:ext cx="251460" cy="3771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cxnSp>
        <p:nvCxnSpPr>
          <p:cNvPr id="13" name="Raven puščični povezovalnik 12">
            <a:extLst>
              <a:ext uri="{FF2B5EF4-FFF2-40B4-BE49-F238E27FC236}">
                <a16:creationId xmlns:a16="http://schemas.microsoft.com/office/drawing/2014/main" id="{95014C5E-B978-4B3E-866E-6C3C6B582AEA}"/>
              </a:ext>
            </a:extLst>
          </p:cNvPr>
          <p:cNvCxnSpPr>
            <a:cxnSpLocks/>
          </p:cNvCxnSpPr>
          <p:nvPr/>
        </p:nvCxnSpPr>
        <p:spPr>
          <a:xfrm>
            <a:off x="2034135" y="2335733"/>
            <a:ext cx="4159895" cy="17602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PoljeZBesedilom 13">
            <a:extLst>
              <a:ext uri="{FF2B5EF4-FFF2-40B4-BE49-F238E27FC236}">
                <a16:creationId xmlns:a16="http://schemas.microsoft.com/office/drawing/2014/main" id="{BF679501-C0F5-428A-9C58-F5857219AA52}"/>
              </a:ext>
            </a:extLst>
          </p:cNvPr>
          <p:cNvSpPr txBox="1"/>
          <p:nvPr/>
        </p:nvSpPr>
        <p:spPr>
          <a:xfrm>
            <a:off x="10223743" y="6479742"/>
            <a:ext cx="1884437" cy="369332"/>
          </a:xfrm>
          <a:prstGeom prst="rect">
            <a:avLst/>
          </a:prstGeom>
          <a:noFill/>
        </p:spPr>
        <p:txBody>
          <a:bodyPr wrap="square" rtlCol="0">
            <a:spAutoFit/>
          </a:bodyPr>
          <a:lstStyle/>
          <a:p>
            <a:pPr algn="r"/>
            <a:r>
              <a:rPr lang="sl-SI" dirty="0"/>
              <a:t>Vir: Internet</a:t>
            </a:r>
          </a:p>
        </p:txBody>
      </p:sp>
    </p:spTree>
    <p:extLst>
      <p:ext uri="{BB962C8B-B14F-4D97-AF65-F5344CB8AC3E}">
        <p14:creationId xmlns:p14="http://schemas.microsoft.com/office/powerpoint/2010/main" val="239602007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360</Words>
  <Application>Microsoft Office PowerPoint</Application>
  <PresentationFormat>Širokozaslonsko</PresentationFormat>
  <Paragraphs>27</Paragraphs>
  <Slides>8</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8</vt:i4>
      </vt:variant>
    </vt:vector>
  </HeadingPairs>
  <TitlesOfParts>
    <vt:vector size="15" baseType="lpstr">
      <vt:lpstr>Arial</vt:lpstr>
      <vt:lpstr>Calibri</vt:lpstr>
      <vt:lpstr>Calibri Light</vt:lpstr>
      <vt:lpstr>Merriweather</vt:lpstr>
      <vt:lpstr>Montserrat</vt:lpstr>
      <vt:lpstr>Open Sans</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Vera</dc:creator>
  <cp:lastModifiedBy>Tobija</cp:lastModifiedBy>
  <cp:revision>31</cp:revision>
  <dcterms:created xsi:type="dcterms:W3CDTF">2020-03-26T15:53:29Z</dcterms:created>
  <dcterms:modified xsi:type="dcterms:W3CDTF">2020-03-29T11:36:00Z</dcterms:modified>
</cp:coreProperties>
</file>